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8.xml" ContentType="application/vnd.openxmlformats-officedocument.themeOverride+xml"/>
  <Override PartName="/ppt/notesSlides/notesSlide18.xml" ContentType="application/vnd.openxmlformats-officedocument.presentationml.notesSlide+xml"/>
  <Override PartName="/ppt/theme/themeOverride9.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65"/>
  </p:notesMasterIdLst>
  <p:handoutMasterIdLst>
    <p:handoutMasterId r:id="rId166"/>
  </p:handoutMasterIdLst>
  <p:sldIdLst>
    <p:sldId id="256" r:id="rId3"/>
    <p:sldId id="701" r:id="rId4"/>
    <p:sldId id="702" r:id="rId5"/>
    <p:sldId id="740" r:id="rId6"/>
    <p:sldId id="432" r:id="rId7"/>
    <p:sldId id="484" r:id="rId8"/>
    <p:sldId id="258" r:id="rId9"/>
    <p:sldId id="297" r:id="rId10"/>
    <p:sldId id="259" r:id="rId11"/>
    <p:sldId id="299" r:id="rId12"/>
    <p:sldId id="513" r:id="rId13"/>
    <p:sldId id="517" r:id="rId14"/>
    <p:sldId id="397" r:id="rId15"/>
    <p:sldId id="518" r:id="rId16"/>
    <p:sldId id="706" r:id="rId17"/>
    <p:sldId id="705" r:id="rId18"/>
    <p:sldId id="741" r:id="rId19"/>
    <p:sldId id="771" r:id="rId20"/>
    <p:sldId id="772" r:id="rId21"/>
    <p:sldId id="773" r:id="rId22"/>
    <p:sldId id="431" r:id="rId23"/>
    <p:sldId id="707" r:id="rId24"/>
    <p:sldId id="309" r:id="rId25"/>
    <p:sldId id="708" r:id="rId26"/>
    <p:sldId id="408" r:id="rId27"/>
    <p:sldId id="409" r:id="rId28"/>
    <p:sldId id="306" r:id="rId29"/>
    <p:sldId id="744" r:id="rId30"/>
    <p:sldId id="745" r:id="rId31"/>
    <p:sldId id="746" r:id="rId32"/>
    <p:sldId id="764" r:id="rId33"/>
    <p:sldId id="743" r:id="rId34"/>
    <p:sldId id="765" r:id="rId35"/>
    <p:sldId id="766" r:id="rId36"/>
    <p:sldId id="308" r:id="rId37"/>
    <p:sldId id="313" r:id="rId38"/>
    <p:sldId id="314" r:id="rId39"/>
    <p:sldId id="315" r:id="rId40"/>
    <p:sldId id="319" r:id="rId41"/>
    <p:sldId id="321" r:id="rId42"/>
    <p:sldId id="323" r:id="rId43"/>
    <p:sldId id="760" r:id="rId44"/>
    <p:sldId id="324" r:id="rId45"/>
    <p:sldId id="325" r:id="rId46"/>
    <p:sldId id="327" r:id="rId47"/>
    <p:sldId id="747" r:id="rId48"/>
    <p:sldId id="339" r:id="rId49"/>
    <p:sldId id="340" r:id="rId50"/>
    <p:sldId id="341" r:id="rId51"/>
    <p:sldId id="342" r:id="rId52"/>
    <p:sldId id="343" r:id="rId53"/>
    <p:sldId id="768" r:id="rId54"/>
    <p:sldId id="344" r:id="rId55"/>
    <p:sldId id="345" r:id="rId56"/>
    <p:sldId id="346" r:id="rId57"/>
    <p:sldId id="756" r:id="rId58"/>
    <p:sldId id="350" r:id="rId59"/>
    <p:sldId id="403" r:id="rId60"/>
    <p:sldId id="433" r:id="rId61"/>
    <p:sldId id="270" r:id="rId62"/>
    <p:sldId id="434" r:id="rId63"/>
    <p:sldId id="411" r:id="rId64"/>
    <p:sldId id="412" r:id="rId65"/>
    <p:sldId id="413" r:id="rId66"/>
    <p:sldId id="414" r:id="rId67"/>
    <p:sldId id="351" r:id="rId68"/>
    <p:sldId id="352" r:id="rId69"/>
    <p:sldId id="758" r:id="rId70"/>
    <p:sldId id="354" r:id="rId71"/>
    <p:sldId id="355" r:id="rId72"/>
    <p:sldId id="356" r:id="rId73"/>
    <p:sldId id="753" r:id="rId74"/>
    <p:sldId id="754" r:id="rId75"/>
    <p:sldId id="755" r:id="rId76"/>
    <p:sldId id="752" r:id="rId77"/>
    <p:sldId id="357" r:id="rId78"/>
    <p:sldId id="360" r:id="rId79"/>
    <p:sldId id="361" r:id="rId80"/>
    <p:sldId id="362" r:id="rId81"/>
    <p:sldId id="759" r:id="rId82"/>
    <p:sldId id="363" r:id="rId83"/>
    <p:sldId id="365" r:id="rId84"/>
    <p:sldId id="415" r:id="rId85"/>
    <p:sldId id="416" r:id="rId86"/>
    <p:sldId id="435" r:id="rId87"/>
    <p:sldId id="436" r:id="rId88"/>
    <p:sldId id="417" r:id="rId89"/>
    <p:sldId id="404" r:id="rId90"/>
    <p:sldId id="418" r:id="rId91"/>
    <p:sldId id="419" r:id="rId92"/>
    <p:sldId id="366" r:id="rId93"/>
    <p:sldId id="367" r:id="rId94"/>
    <p:sldId id="368" r:id="rId95"/>
    <p:sldId id="369" r:id="rId96"/>
    <p:sldId id="370" r:id="rId97"/>
    <p:sldId id="371" r:id="rId98"/>
    <p:sldId id="757" r:id="rId99"/>
    <p:sldId id="372" r:id="rId100"/>
    <p:sldId id="373" r:id="rId101"/>
    <p:sldId id="374" r:id="rId102"/>
    <p:sldId id="778" r:id="rId103"/>
    <p:sldId id="775" r:id="rId104"/>
    <p:sldId id="776" r:id="rId105"/>
    <p:sldId id="375" r:id="rId106"/>
    <p:sldId id="376" r:id="rId107"/>
    <p:sldId id="377" r:id="rId108"/>
    <p:sldId id="774" r:id="rId109"/>
    <p:sldId id="779" r:id="rId110"/>
    <p:sldId id="378" r:id="rId111"/>
    <p:sldId id="749" r:id="rId112"/>
    <p:sldId id="748" r:id="rId113"/>
    <p:sldId id="379" r:id="rId114"/>
    <p:sldId id="380" r:id="rId115"/>
    <p:sldId id="381" r:id="rId116"/>
    <p:sldId id="382" r:id="rId117"/>
    <p:sldId id="383" r:id="rId118"/>
    <p:sldId id="384" r:id="rId119"/>
    <p:sldId id="761" r:id="rId120"/>
    <p:sldId id="762" r:id="rId121"/>
    <p:sldId id="385" r:id="rId122"/>
    <p:sldId id="386" r:id="rId123"/>
    <p:sldId id="780" r:id="rId124"/>
    <p:sldId id="777" r:id="rId125"/>
    <p:sldId id="387" r:id="rId126"/>
    <p:sldId id="388" r:id="rId127"/>
    <p:sldId id="389" r:id="rId128"/>
    <p:sldId id="390" r:id="rId129"/>
    <p:sldId id="763" r:id="rId130"/>
    <p:sldId id="767" r:id="rId131"/>
    <p:sldId id="405" r:id="rId132"/>
    <p:sldId id="422" r:id="rId133"/>
    <p:sldId id="437" r:id="rId134"/>
    <p:sldId id="438" r:id="rId135"/>
    <p:sldId id="423" r:id="rId136"/>
    <p:sldId id="750" r:id="rId137"/>
    <p:sldId id="406" r:id="rId138"/>
    <p:sldId id="420" r:id="rId139"/>
    <p:sldId id="421" r:id="rId140"/>
    <p:sldId id="391" r:id="rId141"/>
    <p:sldId id="392" r:id="rId142"/>
    <p:sldId id="393" r:id="rId143"/>
    <p:sldId id="394" r:id="rId144"/>
    <p:sldId id="751" r:id="rId145"/>
    <p:sldId id="407" r:id="rId146"/>
    <p:sldId id="440" r:id="rId147"/>
    <p:sldId id="424" r:id="rId148"/>
    <p:sldId id="439" r:id="rId149"/>
    <p:sldId id="425" r:id="rId150"/>
    <p:sldId id="732" r:id="rId151"/>
    <p:sldId id="275" r:id="rId152"/>
    <p:sldId id="264" r:id="rId153"/>
    <p:sldId id="426" r:id="rId154"/>
    <p:sldId id="441" r:id="rId155"/>
    <p:sldId id="442" r:id="rId156"/>
    <p:sldId id="733" r:id="rId157"/>
    <p:sldId id="274" r:id="rId158"/>
    <p:sldId id="770" r:id="rId159"/>
    <p:sldId id="769" r:id="rId160"/>
    <p:sldId id="742" r:id="rId161"/>
    <p:sldId id="402" r:id="rId162"/>
    <p:sldId id="396" r:id="rId163"/>
    <p:sldId id="283" r:id="rId1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1B60"/>
    <a:srgbClr val="D6009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86613" autoAdjust="0"/>
  </p:normalViewPr>
  <p:slideViewPr>
    <p:cSldViewPr>
      <p:cViewPr varScale="1">
        <p:scale>
          <a:sx n="75" d="100"/>
          <a:sy n="75" d="100"/>
        </p:scale>
        <p:origin x="1675" y="53"/>
      </p:cViewPr>
      <p:guideLst>
        <p:guide orient="horz" pos="2160"/>
        <p:guide pos="2880"/>
      </p:guideLst>
    </p:cSldViewPr>
  </p:slideViewPr>
  <p:outlineViewPr>
    <p:cViewPr>
      <p:scale>
        <a:sx n="33" d="100"/>
        <a:sy n="33" d="100"/>
      </p:scale>
      <p:origin x="0" y="-33820"/>
    </p:cViewPr>
  </p:outlineViewPr>
  <p:notesTextViewPr>
    <p:cViewPr>
      <p:scale>
        <a:sx n="100" d="100"/>
        <a:sy n="100" d="100"/>
      </p:scale>
      <p:origin x="0" y="0"/>
    </p:cViewPr>
  </p:notesTextViewPr>
  <p:sorterViewPr>
    <p:cViewPr>
      <p:scale>
        <a:sx n="100" d="100"/>
        <a:sy n="100" d="100"/>
      </p:scale>
      <p:origin x="0" y="-23656"/>
    </p:cViewPr>
  </p:sorter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tableStyles" Target="tableStyle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notesMaster" Target="notesMasters/notesMaster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1/27/2025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1/27/2025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5E91D980-0FBE-48D0-9189-714F88FD598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94598482-16F9-4BD3-9453-448D2611513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4820" name="Slide Number Placeholder 3">
            <a:extLst>
              <a:ext uri="{FF2B5EF4-FFF2-40B4-BE49-F238E27FC236}">
                <a16:creationId xmlns:a16="http://schemas.microsoft.com/office/drawing/2014/main" id="{2EFFF04D-9C21-47D6-937B-9E9E4A9A927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CD59F6E-C319-4872-A64C-5872941960BB}"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776187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5E91D980-0FBE-48D0-9189-714F88FD598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94598482-16F9-4BD3-9453-448D2611513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4820" name="Slide Number Placeholder 3">
            <a:extLst>
              <a:ext uri="{FF2B5EF4-FFF2-40B4-BE49-F238E27FC236}">
                <a16:creationId xmlns:a16="http://schemas.microsoft.com/office/drawing/2014/main" id="{2EFFF04D-9C21-47D6-937B-9E9E4A9A927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CD59F6E-C319-4872-A64C-5872941960BB}"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57208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5E91D980-0FBE-48D0-9189-714F88FD598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94598482-16F9-4BD3-9453-448D2611513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4820" name="Slide Number Placeholder 3">
            <a:extLst>
              <a:ext uri="{FF2B5EF4-FFF2-40B4-BE49-F238E27FC236}">
                <a16:creationId xmlns:a16="http://schemas.microsoft.com/office/drawing/2014/main" id="{2EFFF04D-9C21-47D6-937B-9E9E4A9A927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CD59F6E-C319-4872-A64C-5872941960BB}"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937867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5E91D980-0FBE-48D0-9189-714F88FD598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94598482-16F9-4BD3-9453-448D2611513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4820" name="Slide Number Placeholder 3">
            <a:extLst>
              <a:ext uri="{FF2B5EF4-FFF2-40B4-BE49-F238E27FC236}">
                <a16:creationId xmlns:a16="http://schemas.microsoft.com/office/drawing/2014/main" id="{2EFFF04D-9C21-47D6-937B-9E9E4A9A927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CD59F6E-C319-4872-A64C-5872941960BB}"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543997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8FCC5143-596B-4DFB-AF6E-72437D1585D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a:extLst>
              <a:ext uri="{FF2B5EF4-FFF2-40B4-BE49-F238E27FC236}">
                <a16:creationId xmlns:a16="http://schemas.microsoft.com/office/drawing/2014/main" id="{B7D1F709-5FEA-4CB6-AAC1-63B3863AFA3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0964" name="Slide Number Placeholder 3">
            <a:extLst>
              <a:ext uri="{FF2B5EF4-FFF2-40B4-BE49-F238E27FC236}">
                <a16:creationId xmlns:a16="http://schemas.microsoft.com/office/drawing/2014/main" id="{D7708B18-178E-4469-857D-8F6D026B6AB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8DEA1AF-8CC1-464F-8E0C-E2280E074F2C}"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E3CA4FED-49AC-40D0-8C18-B4224C73640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a:extLst>
              <a:ext uri="{FF2B5EF4-FFF2-40B4-BE49-F238E27FC236}">
                <a16:creationId xmlns:a16="http://schemas.microsoft.com/office/drawing/2014/main" id="{B834C44F-7DC8-4B42-A878-2642B30C324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3012" name="Slide Number Placeholder 3">
            <a:extLst>
              <a:ext uri="{FF2B5EF4-FFF2-40B4-BE49-F238E27FC236}">
                <a16:creationId xmlns:a16="http://schemas.microsoft.com/office/drawing/2014/main" id="{20B36D8D-90DB-458A-AEC9-7AA3A7A2FF6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43FEE9E-27FF-4153-8A63-67E2A65D90D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23</a:t>
            </a:fld>
            <a:endParaRPr lang="en-US"/>
          </a:p>
        </p:txBody>
      </p:sp>
    </p:spTree>
    <p:extLst>
      <p:ext uri="{BB962C8B-B14F-4D97-AF65-F5344CB8AC3E}">
        <p14:creationId xmlns:p14="http://schemas.microsoft.com/office/powerpoint/2010/main" val="118619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0A1D37C2-0A33-4668-A764-199D355C016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a:extLst>
              <a:ext uri="{FF2B5EF4-FFF2-40B4-BE49-F238E27FC236}">
                <a16:creationId xmlns:a16="http://schemas.microsoft.com/office/drawing/2014/main" id="{F557BCF4-318E-4D65-B171-ACF732184B0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7108" name="Slide Number Placeholder 3">
            <a:extLst>
              <a:ext uri="{FF2B5EF4-FFF2-40B4-BE49-F238E27FC236}">
                <a16:creationId xmlns:a16="http://schemas.microsoft.com/office/drawing/2014/main" id="{154227F4-2FBD-4A28-AA80-FB60BBD9C36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8D8BBE3-5E83-48AF-AFED-E8BE31B4C905}"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42</a:t>
            </a:fld>
            <a:endParaRPr lang="en-US"/>
          </a:p>
        </p:txBody>
      </p:sp>
    </p:spTree>
    <p:extLst>
      <p:ext uri="{BB962C8B-B14F-4D97-AF65-F5344CB8AC3E}">
        <p14:creationId xmlns:p14="http://schemas.microsoft.com/office/powerpoint/2010/main" val="3906346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57</a:t>
            </a:fld>
            <a:endParaRPr lang="en-US"/>
          </a:p>
        </p:txBody>
      </p:sp>
    </p:spTree>
    <p:extLst>
      <p:ext uri="{BB962C8B-B14F-4D97-AF65-F5344CB8AC3E}">
        <p14:creationId xmlns:p14="http://schemas.microsoft.com/office/powerpoint/2010/main" val="1946867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3A89B061-FDA6-47BD-9BC4-F4A3387E4FE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a:extLst>
              <a:ext uri="{FF2B5EF4-FFF2-40B4-BE49-F238E27FC236}">
                <a16:creationId xmlns:a16="http://schemas.microsoft.com/office/drawing/2014/main" id="{1C8D2AA0-DA8C-4E8B-9C9C-C74394734FF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364" name="Slide Number Placeholder 3">
            <a:extLst>
              <a:ext uri="{FF2B5EF4-FFF2-40B4-BE49-F238E27FC236}">
                <a16:creationId xmlns:a16="http://schemas.microsoft.com/office/drawing/2014/main" id="{210575B1-D226-475A-8298-9813A61520F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883D00D-9A77-40CE-8B1A-0AE75226FDCC}"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5" name="Footer Placeholder 4">
            <a:extLst>
              <a:ext uri="{FF2B5EF4-FFF2-40B4-BE49-F238E27FC236}">
                <a16:creationId xmlns:a16="http://schemas.microsoft.com/office/drawing/2014/main" id="{2C168F8D-57C4-4B64-BEDB-3648654BA0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Date Placeholder 5">
            <a:extLst>
              <a:ext uri="{FF2B5EF4-FFF2-40B4-BE49-F238E27FC236}">
                <a16:creationId xmlns:a16="http://schemas.microsoft.com/office/drawing/2014/main" id="{28BC6A58-AED4-4450-A823-7DD4D92F2E5E}"/>
              </a:ext>
            </a:extLst>
          </p:cNvPr>
          <p:cNvSpPr>
            <a:spLocks noGrp="1"/>
          </p:cNvSpPr>
          <p:nvPr>
            <p:ph type="dt" sz="quarter"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6B6CDC-46F5-4FB7-A8BC-79A5DEF50F3D}" type="datetime3">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 January 2025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58</a:t>
            </a:fld>
            <a:endParaRPr lang="en-US"/>
          </a:p>
        </p:txBody>
      </p:sp>
    </p:spTree>
    <p:extLst>
      <p:ext uri="{BB962C8B-B14F-4D97-AF65-F5344CB8AC3E}">
        <p14:creationId xmlns:p14="http://schemas.microsoft.com/office/powerpoint/2010/main" val="3193244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66</a:t>
            </a:fld>
            <a:endParaRPr lang="en-US"/>
          </a:p>
        </p:txBody>
      </p:sp>
    </p:spTree>
    <p:extLst>
      <p:ext uri="{BB962C8B-B14F-4D97-AF65-F5344CB8AC3E}">
        <p14:creationId xmlns:p14="http://schemas.microsoft.com/office/powerpoint/2010/main" val="2830764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67</a:t>
            </a:fld>
            <a:endParaRPr lang="en-US"/>
          </a:p>
        </p:txBody>
      </p:sp>
    </p:spTree>
    <p:extLst>
      <p:ext uri="{BB962C8B-B14F-4D97-AF65-F5344CB8AC3E}">
        <p14:creationId xmlns:p14="http://schemas.microsoft.com/office/powerpoint/2010/main" val="1095303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68</a:t>
            </a:fld>
            <a:endParaRPr lang="en-US"/>
          </a:p>
        </p:txBody>
      </p:sp>
    </p:spTree>
    <p:extLst>
      <p:ext uri="{BB962C8B-B14F-4D97-AF65-F5344CB8AC3E}">
        <p14:creationId xmlns:p14="http://schemas.microsoft.com/office/powerpoint/2010/main" val="31784800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69</a:t>
            </a:fld>
            <a:endParaRPr lang="en-US"/>
          </a:p>
        </p:txBody>
      </p:sp>
    </p:spTree>
    <p:extLst>
      <p:ext uri="{BB962C8B-B14F-4D97-AF65-F5344CB8AC3E}">
        <p14:creationId xmlns:p14="http://schemas.microsoft.com/office/powerpoint/2010/main" val="2435548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70</a:t>
            </a:fld>
            <a:endParaRPr lang="en-US"/>
          </a:p>
        </p:txBody>
      </p:sp>
    </p:spTree>
    <p:extLst>
      <p:ext uri="{BB962C8B-B14F-4D97-AF65-F5344CB8AC3E}">
        <p14:creationId xmlns:p14="http://schemas.microsoft.com/office/powerpoint/2010/main" val="2858356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71</a:t>
            </a:fld>
            <a:endParaRPr lang="en-US"/>
          </a:p>
        </p:txBody>
      </p:sp>
    </p:spTree>
    <p:extLst>
      <p:ext uri="{BB962C8B-B14F-4D97-AF65-F5344CB8AC3E}">
        <p14:creationId xmlns:p14="http://schemas.microsoft.com/office/powerpoint/2010/main" val="6540380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72</a:t>
            </a:fld>
            <a:endParaRPr lang="en-US"/>
          </a:p>
        </p:txBody>
      </p:sp>
    </p:spTree>
    <p:extLst>
      <p:ext uri="{BB962C8B-B14F-4D97-AF65-F5344CB8AC3E}">
        <p14:creationId xmlns:p14="http://schemas.microsoft.com/office/powerpoint/2010/main" val="2808879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73</a:t>
            </a:fld>
            <a:endParaRPr lang="en-US"/>
          </a:p>
        </p:txBody>
      </p:sp>
    </p:spTree>
    <p:extLst>
      <p:ext uri="{BB962C8B-B14F-4D97-AF65-F5344CB8AC3E}">
        <p14:creationId xmlns:p14="http://schemas.microsoft.com/office/powerpoint/2010/main" val="1631293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74</a:t>
            </a:fld>
            <a:endParaRPr lang="en-US"/>
          </a:p>
        </p:txBody>
      </p:sp>
    </p:spTree>
    <p:extLst>
      <p:ext uri="{BB962C8B-B14F-4D97-AF65-F5344CB8AC3E}">
        <p14:creationId xmlns:p14="http://schemas.microsoft.com/office/powerpoint/2010/main" val="1962758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09418C8D-AB40-4564-A4E0-B83A9FB4A3F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3854D915-481B-46E6-AC9C-328518E9BD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412" name="Slide Number Placeholder 3">
            <a:extLst>
              <a:ext uri="{FF2B5EF4-FFF2-40B4-BE49-F238E27FC236}">
                <a16:creationId xmlns:a16="http://schemas.microsoft.com/office/drawing/2014/main" id="{F0814E0E-C645-4D51-8ADE-33D7B51D1EB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94D2E34-FF8C-4A04-AF19-4D776E1E68D1}"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5" name="Footer Placeholder 4">
            <a:extLst>
              <a:ext uri="{FF2B5EF4-FFF2-40B4-BE49-F238E27FC236}">
                <a16:creationId xmlns:a16="http://schemas.microsoft.com/office/drawing/2014/main" id="{103EB0AB-ADCD-4160-9C4E-61A32FC253B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Date Placeholder 5">
            <a:extLst>
              <a:ext uri="{FF2B5EF4-FFF2-40B4-BE49-F238E27FC236}">
                <a16:creationId xmlns:a16="http://schemas.microsoft.com/office/drawing/2014/main" id="{1819FC07-1BD7-4496-9512-25254643902C}"/>
              </a:ext>
            </a:extLst>
          </p:cNvPr>
          <p:cNvSpPr>
            <a:spLocks noGrp="1"/>
          </p:cNvSpPr>
          <p:nvPr>
            <p:ph type="dt" sz="quarter"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A4E592-2BB9-4598-A09A-BD3F142ADD11}" type="datetime3">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 January 2025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75</a:t>
            </a:fld>
            <a:endParaRPr lang="en-US"/>
          </a:p>
        </p:txBody>
      </p:sp>
    </p:spTree>
    <p:extLst>
      <p:ext uri="{BB962C8B-B14F-4D97-AF65-F5344CB8AC3E}">
        <p14:creationId xmlns:p14="http://schemas.microsoft.com/office/powerpoint/2010/main" val="34368023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76</a:t>
            </a:fld>
            <a:endParaRPr lang="en-US"/>
          </a:p>
        </p:txBody>
      </p:sp>
    </p:spTree>
    <p:extLst>
      <p:ext uri="{BB962C8B-B14F-4D97-AF65-F5344CB8AC3E}">
        <p14:creationId xmlns:p14="http://schemas.microsoft.com/office/powerpoint/2010/main" val="2860341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77</a:t>
            </a:fld>
            <a:endParaRPr lang="en-US"/>
          </a:p>
        </p:txBody>
      </p:sp>
    </p:spTree>
    <p:extLst>
      <p:ext uri="{BB962C8B-B14F-4D97-AF65-F5344CB8AC3E}">
        <p14:creationId xmlns:p14="http://schemas.microsoft.com/office/powerpoint/2010/main" val="14696555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78</a:t>
            </a:fld>
            <a:endParaRPr lang="en-US"/>
          </a:p>
        </p:txBody>
      </p:sp>
    </p:spTree>
    <p:extLst>
      <p:ext uri="{BB962C8B-B14F-4D97-AF65-F5344CB8AC3E}">
        <p14:creationId xmlns:p14="http://schemas.microsoft.com/office/powerpoint/2010/main" val="33206940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79</a:t>
            </a:fld>
            <a:endParaRPr lang="en-US"/>
          </a:p>
        </p:txBody>
      </p:sp>
    </p:spTree>
    <p:extLst>
      <p:ext uri="{BB962C8B-B14F-4D97-AF65-F5344CB8AC3E}">
        <p14:creationId xmlns:p14="http://schemas.microsoft.com/office/powerpoint/2010/main" val="1914834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80</a:t>
            </a:fld>
            <a:endParaRPr lang="en-US"/>
          </a:p>
        </p:txBody>
      </p:sp>
    </p:spTree>
    <p:extLst>
      <p:ext uri="{BB962C8B-B14F-4D97-AF65-F5344CB8AC3E}">
        <p14:creationId xmlns:p14="http://schemas.microsoft.com/office/powerpoint/2010/main" val="39638830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81</a:t>
            </a:fld>
            <a:endParaRPr lang="en-US"/>
          </a:p>
        </p:txBody>
      </p:sp>
    </p:spTree>
    <p:extLst>
      <p:ext uri="{BB962C8B-B14F-4D97-AF65-F5344CB8AC3E}">
        <p14:creationId xmlns:p14="http://schemas.microsoft.com/office/powerpoint/2010/main" val="33544013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82</a:t>
            </a:fld>
            <a:endParaRPr lang="en-US"/>
          </a:p>
        </p:txBody>
      </p:sp>
    </p:spTree>
    <p:extLst>
      <p:ext uri="{BB962C8B-B14F-4D97-AF65-F5344CB8AC3E}">
        <p14:creationId xmlns:p14="http://schemas.microsoft.com/office/powerpoint/2010/main" val="41352001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83</a:t>
            </a:fld>
            <a:endParaRPr lang="en-US"/>
          </a:p>
        </p:txBody>
      </p:sp>
    </p:spTree>
    <p:extLst>
      <p:ext uri="{BB962C8B-B14F-4D97-AF65-F5344CB8AC3E}">
        <p14:creationId xmlns:p14="http://schemas.microsoft.com/office/powerpoint/2010/main" val="40575411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88</a:t>
            </a:fld>
            <a:endParaRPr lang="en-US"/>
          </a:p>
        </p:txBody>
      </p:sp>
    </p:spTree>
    <p:extLst>
      <p:ext uri="{BB962C8B-B14F-4D97-AF65-F5344CB8AC3E}">
        <p14:creationId xmlns:p14="http://schemas.microsoft.com/office/powerpoint/2010/main" val="278028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09418C8D-AB40-4564-A4E0-B83A9FB4A3F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3854D915-481B-46E6-AC9C-328518E9BD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412" name="Slide Number Placeholder 3">
            <a:extLst>
              <a:ext uri="{FF2B5EF4-FFF2-40B4-BE49-F238E27FC236}">
                <a16:creationId xmlns:a16="http://schemas.microsoft.com/office/drawing/2014/main" id="{F0814E0E-C645-4D51-8ADE-33D7B51D1EB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94D2E34-FF8C-4A04-AF19-4D776E1E68D1}"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5" name="Footer Placeholder 4">
            <a:extLst>
              <a:ext uri="{FF2B5EF4-FFF2-40B4-BE49-F238E27FC236}">
                <a16:creationId xmlns:a16="http://schemas.microsoft.com/office/drawing/2014/main" id="{103EB0AB-ADCD-4160-9C4E-61A32FC253B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Date Placeholder 5">
            <a:extLst>
              <a:ext uri="{FF2B5EF4-FFF2-40B4-BE49-F238E27FC236}">
                <a16:creationId xmlns:a16="http://schemas.microsoft.com/office/drawing/2014/main" id="{1819FC07-1BD7-4496-9512-25254643902C}"/>
              </a:ext>
            </a:extLst>
          </p:cNvPr>
          <p:cNvSpPr>
            <a:spLocks noGrp="1"/>
          </p:cNvSpPr>
          <p:nvPr>
            <p:ph type="dt" sz="quarter"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A4E592-2BB9-4598-A09A-BD3F142ADD11}" type="datetime3">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 January 2025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455266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91</a:t>
            </a:fld>
            <a:endParaRPr lang="en-US"/>
          </a:p>
        </p:txBody>
      </p:sp>
    </p:spTree>
    <p:extLst>
      <p:ext uri="{BB962C8B-B14F-4D97-AF65-F5344CB8AC3E}">
        <p14:creationId xmlns:p14="http://schemas.microsoft.com/office/powerpoint/2010/main" val="18149459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92</a:t>
            </a:fld>
            <a:endParaRPr lang="en-US"/>
          </a:p>
        </p:txBody>
      </p:sp>
    </p:spTree>
    <p:extLst>
      <p:ext uri="{BB962C8B-B14F-4D97-AF65-F5344CB8AC3E}">
        <p14:creationId xmlns:p14="http://schemas.microsoft.com/office/powerpoint/2010/main" val="42497669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93</a:t>
            </a:fld>
            <a:endParaRPr lang="en-US"/>
          </a:p>
        </p:txBody>
      </p:sp>
    </p:spTree>
    <p:extLst>
      <p:ext uri="{BB962C8B-B14F-4D97-AF65-F5344CB8AC3E}">
        <p14:creationId xmlns:p14="http://schemas.microsoft.com/office/powerpoint/2010/main" val="14015545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94</a:t>
            </a:fld>
            <a:endParaRPr lang="en-US"/>
          </a:p>
        </p:txBody>
      </p:sp>
    </p:spTree>
    <p:extLst>
      <p:ext uri="{BB962C8B-B14F-4D97-AF65-F5344CB8AC3E}">
        <p14:creationId xmlns:p14="http://schemas.microsoft.com/office/powerpoint/2010/main" val="29955251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95</a:t>
            </a:fld>
            <a:endParaRPr lang="en-US"/>
          </a:p>
        </p:txBody>
      </p:sp>
    </p:spTree>
    <p:extLst>
      <p:ext uri="{BB962C8B-B14F-4D97-AF65-F5344CB8AC3E}">
        <p14:creationId xmlns:p14="http://schemas.microsoft.com/office/powerpoint/2010/main" val="22667475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96</a:t>
            </a:fld>
            <a:endParaRPr lang="en-US"/>
          </a:p>
        </p:txBody>
      </p:sp>
    </p:spTree>
    <p:extLst>
      <p:ext uri="{BB962C8B-B14F-4D97-AF65-F5344CB8AC3E}">
        <p14:creationId xmlns:p14="http://schemas.microsoft.com/office/powerpoint/2010/main" val="22588865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97</a:t>
            </a:fld>
            <a:endParaRPr lang="en-US"/>
          </a:p>
        </p:txBody>
      </p:sp>
    </p:spTree>
    <p:extLst>
      <p:ext uri="{BB962C8B-B14F-4D97-AF65-F5344CB8AC3E}">
        <p14:creationId xmlns:p14="http://schemas.microsoft.com/office/powerpoint/2010/main" val="1587755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98</a:t>
            </a:fld>
            <a:endParaRPr lang="en-US"/>
          </a:p>
        </p:txBody>
      </p:sp>
    </p:spTree>
    <p:extLst>
      <p:ext uri="{BB962C8B-B14F-4D97-AF65-F5344CB8AC3E}">
        <p14:creationId xmlns:p14="http://schemas.microsoft.com/office/powerpoint/2010/main" val="32356428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99</a:t>
            </a:fld>
            <a:endParaRPr lang="en-US"/>
          </a:p>
        </p:txBody>
      </p:sp>
    </p:spTree>
    <p:extLst>
      <p:ext uri="{BB962C8B-B14F-4D97-AF65-F5344CB8AC3E}">
        <p14:creationId xmlns:p14="http://schemas.microsoft.com/office/powerpoint/2010/main" val="16483367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100</a:t>
            </a:fld>
            <a:endParaRPr lang="en-US"/>
          </a:p>
        </p:txBody>
      </p:sp>
    </p:spTree>
    <p:extLst>
      <p:ext uri="{BB962C8B-B14F-4D97-AF65-F5344CB8AC3E}">
        <p14:creationId xmlns:p14="http://schemas.microsoft.com/office/powerpoint/2010/main" val="1449495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229D0868-5E21-402F-B963-2B9D2C94DEA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a:extLst>
              <a:ext uri="{FF2B5EF4-FFF2-40B4-BE49-F238E27FC236}">
                <a16:creationId xmlns:a16="http://schemas.microsoft.com/office/drawing/2014/main" id="{3C636D4D-3E67-4352-AB38-6250475E462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580" name="Slide Number Placeholder 3">
            <a:extLst>
              <a:ext uri="{FF2B5EF4-FFF2-40B4-BE49-F238E27FC236}">
                <a16:creationId xmlns:a16="http://schemas.microsoft.com/office/drawing/2014/main" id="{54EFCCEA-8623-40DA-9205-53F9C6BC05B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3557DB-1886-422B-9D40-1ED782055B2B}"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101</a:t>
            </a:fld>
            <a:endParaRPr lang="en-US"/>
          </a:p>
        </p:txBody>
      </p:sp>
    </p:spTree>
    <p:extLst>
      <p:ext uri="{BB962C8B-B14F-4D97-AF65-F5344CB8AC3E}">
        <p14:creationId xmlns:p14="http://schemas.microsoft.com/office/powerpoint/2010/main" val="9382993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102</a:t>
            </a:fld>
            <a:endParaRPr lang="en-US"/>
          </a:p>
        </p:txBody>
      </p:sp>
    </p:spTree>
    <p:extLst>
      <p:ext uri="{BB962C8B-B14F-4D97-AF65-F5344CB8AC3E}">
        <p14:creationId xmlns:p14="http://schemas.microsoft.com/office/powerpoint/2010/main" val="42088780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103</a:t>
            </a:fld>
            <a:endParaRPr lang="en-US"/>
          </a:p>
        </p:txBody>
      </p:sp>
    </p:spTree>
    <p:extLst>
      <p:ext uri="{BB962C8B-B14F-4D97-AF65-F5344CB8AC3E}">
        <p14:creationId xmlns:p14="http://schemas.microsoft.com/office/powerpoint/2010/main" val="20251486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104</a:t>
            </a:fld>
            <a:endParaRPr lang="en-US"/>
          </a:p>
        </p:txBody>
      </p:sp>
    </p:spTree>
    <p:extLst>
      <p:ext uri="{BB962C8B-B14F-4D97-AF65-F5344CB8AC3E}">
        <p14:creationId xmlns:p14="http://schemas.microsoft.com/office/powerpoint/2010/main" val="40166256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105</a:t>
            </a:fld>
            <a:endParaRPr lang="en-US"/>
          </a:p>
        </p:txBody>
      </p:sp>
    </p:spTree>
    <p:extLst>
      <p:ext uri="{BB962C8B-B14F-4D97-AF65-F5344CB8AC3E}">
        <p14:creationId xmlns:p14="http://schemas.microsoft.com/office/powerpoint/2010/main" val="5361982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106</a:t>
            </a:fld>
            <a:endParaRPr lang="en-US"/>
          </a:p>
        </p:txBody>
      </p:sp>
    </p:spTree>
    <p:extLst>
      <p:ext uri="{BB962C8B-B14F-4D97-AF65-F5344CB8AC3E}">
        <p14:creationId xmlns:p14="http://schemas.microsoft.com/office/powerpoint/2010/main" val="17477304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107</a:t>
            </a:fld>
            <a:endParaRPr lang="en-US"/>
          </a:p>
        </p:txBody>
      </p:sp>
    </p:spTree>
    <p:extLst>
      <p:ext uri="{BB962C8B-B14F-4D97-AF65-F5344CB8AC3E}">
        <p14:creationId xmlns:p14="http://schemas.microsoft.com/office/powerpoint/2010/main" val="31651371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108</a:t>
            </a:fld>
            <a:endParaRPr lang="en-US"/>
          </a:p>
        </p:txBody>
      </p:sp>
    </p:spTree>
    <p:extLst>
      <p:ext uri="{BB962C8B-B14F-4D97-AF65-F5344CB8AC3E}">
        <p14:creationId xmlns:p14="http://schemas.microsoft.com/office/powerpoint/2010/main" val="20813720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109</a:t>
            </a:fld>
            <a:endParaRPr lang="en-US"/>
          </a:p>
        </p:txBody>
      </p:sp>
    </p:spTree>
    <p:extLst>
      <p:ext uri="{BB962C8B-B14F-4D97-AF65-F5344CB8AC3E}">
        <p14:creationId xmlns:p14="http://schemas.microsoft.com/office/powerpoint/2010/main" val="15424851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110</a:t>
            </a:fld>
            <a:endParaRPr lang="en-US"/>
          </a:p>
        </p:txBody>
      </p:sp>
    </p:spTree>
    <p:extLst>
      <p:ext uri="{BB962C8B-B14F-4D97-AF65-F5344CB8AC3E}">
        <p14:creationId xmlns:p14="http://schemas.microsoft.com/office/powerpoint/2010/main" val="696899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5378976C-42B0-4EC3-9B62-62FF4D49CF6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a:extLst>
              <a:ext uri="{FF2B5EF4-FFF2-40B4-BE49-F238E27FC236}">
                <a16:creationId xmlns:a16="http://schemas.microsoft.com/office/drawing/2014/main" id="{FB85005D-8B09-464D-9985-FE9A309DFB2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6628" name="Slide Number Placeholder 3">
            <a:extLst>
              <a:ext uri="{FF2B5EF4-FFF2-40B4-BE49-F238E27FC236}">
                <a16:creationId xmlns:a16="http://schemas.microsoft.com/office/drawing/2014/main" id="{807C3B4B-C270-408A-8F42-BE5F10D6EA6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5CF1010-48E5-479B-9F46-8AD8083ED7B2}"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111</a:t>
            </a:fld>
            <a:endParaRPr lang="en-US"/>
          </a:p>
        </p:txBody>
      </p:sp>
    </p:spTree>
    <p:extLst>
      <p:ext uri="{BB962C8B-B14F-4D97-AF65-F5344CB8AC3E}">
        <p14:creationId xmlns:p14="http://schemas.microsoft.com/office/powerpoint/2010/main" val="10322004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112</a:t>
            </a:fld>
            <a:endParaRPr lang="en-US"/>
          </a:p>
        </p:txBody>
      </p:sp>
    </p:spTree>
    <p:extLst>
      <p:ext uri="{BB962C8B-B14F-4D97-AF65-F5344CB8AC3E}">
        <p14:creationId xmlns:p14="http://schemas.microsoft.com/office/powerpoint/2010/main" val="33390910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113</a:t>
            </a:fld>
            <a:endParaRPr lang="en-US"/>
          </a:p>
        </p:txBody>
      </p:sp>
    </p:spTree>
    <p:extLst>
      <p:ext uri="{BB962C8B-B14F-4D97-AF65-F5344CB8AC3E}">
        <p14:creationId xmlns:p14="http://schemas.microsoft.com/office/powerpoint/2010/main" val="41677927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114</a:t>
            </a:fld>
            <a:endParaRPr lang="en-US"/>
          </a:p>
        </p:txBody>
      </p:sp>
    </p:spTree>
    <p:extLst>
      <p:ext uri="{BB962C8B-B14F-4D97-AF65-F5344CB8AC3E}">
        <p14:creationId xmlns:p14="http://schemas.microsoft.com/office/powerpoint/2010/main" val="26527807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115</a:t>
            </a:fld>
            <a:endParaRPr lang="en-US"/>
          </a:p>
        </p:txBody>
      </p:sp>
    </p:spTree>
    <p:extLst>
      <p:ext uri="{BB962C8B-B14F-4D97-AF65-F5344CB8AC3E}">
        <p14:creationId xmlns:p14="http://schemas.microsoft.com/office/powerpoint/2010/main" val="31954772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116</a:t>
            </a:fld>
            <a:endParaRPr lang="en-US"/>
          </a:p>
        </p:txBody>
      </p:sp>
    </p:spTree>
    <p:extLst>
      <p:ext uri="{BB962C8B-B14F-4D97-AF65-F5344CB8AC3E}">
        <p14:creationId xmlns:p14="http://schemas.microsoft.com/office/powerpoint/2010/main" val="19612549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117</a:t>
            </a:fld>
            <a:endParaRPr lang="en-US"/>
          </a:p>
        </p:txBody>
      </p:sp>
    </p:spTree>
    <p:extLst>
      <p:ext uri="{BB962C8B-B14F-4D97-AF65-F5344CB8AC3E}">
        <p14:creationId xmlns:p14="http://schemas.microsoft.com/office/powerpoint/2010/main" val="11954344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118</a:t>
            </a:fld>
            <a:endParaRPr lang="en-US"/>
          </a:p>
        </p:txBody>
      </p:sp>
    </p:spTree>
    <p:extLst>
      <p:ext uri="{BB962C8B-B14F-4D97-AF65-F5344CB8AC3E}">
        <p14:creationId xmlns:p14="http://schemas.microsoft.com/office/powerpoint/2010/main" val="31354971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119</a:t>
            </a:fld>
            <a:endParaRPr lang="en-US"/>
          </a:p>
        </p:txBody>
      </p:sp>
    </p:spTree>
    <p:extLst>
      <p:ext uri="{BB962C8B-B14F-4D97-AF65-F5344CB8AC3E}">
        <p14:creationId xmlns:p14="http://schemas.microsoft.com/office/powerpoint/2010/main" val="42405567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120</a:t>
            </a:fld>
            <a:endParaRPr lang="en-US"/>
          </a:p>
        </p:txBody>
      </p:sp>
    </p:spTree>
    <p:extLst>
      <p:ext uri="{BB962C8B-B14F-4D97-AF65-F5344CB8AC3E}">
        <p14:creationId xmlns:p14="http://schemas.microsoft.com/office/powerpoint/2010/main" val="3515170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0071DF51-9E07-48D5-BD36-3E29912D05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a:extLst>
              <a:ext uri="{FF2B5EF4-FFF2-40B4-BE49-F238E27FC236}">
                <a16:creationId xmlns:a16="http://schemas.microsoft.com/office/drawing/2014/main" id="{72A34760-16C1-4F3D-BE9D-6CBD3216EEA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0724" name="Slide Number Placeholder 3">
            <a:extLst>
              <a:ext uri="{FF2B5EF4-FFF2-40B4-BE49-F238E27FC236}">
                <a16:creationId xmlns:a16="http://schemas.microsoft.com/office/drawing/2014/main" id="{E6176677-89C5-411B-84C3-D7D087357B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2AB42A-61F1-4B52-AD49-9504C524623D}"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121</a:t>
            </a:fld>
            <a:endParaRPr lang="en-US"/>
          </a:p>
        </p:txBody>
      </p:sp>
    </p:spTree>
    <p:extLst>
      <p:ext uri="{BB962C8B-B14F-4D97-AF65-F5344CB8AC3E}">
        <p14:creationId xmlns:p14="http://schemas.microsoft.com/office/powerpoint/2010/main" val="37958533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122</a:t>
            </a:fld>
            <a:endParaRPr lang="en-US"/>
          </a:p>
        </p:txBody>
      </p:sp>
    </p:spTree>
    <p:extLst>
      <p:ext uri="{BB962C8B-B14F-4D97-AF65-F5344CB8AC3E}">
        <p14:creationId xmlns:p14="http://schemas.microsoft.com/office/powerpoint/2010/main" val="42255461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123</a:t>
            </a:fld>
            <a:endParaRPr lang="en-US"/>
          </a:p>
        </p:txBody>
      </p:sp>
    </p:spTree>
    <p:extLst>
      <p:ext uri="{BB962C8B-B14F-4D97-AF65-F5344CB8AC3E}">
        <p14:creationId xmlns:p14="http://schemas.microsoft.com/office/powerpoint/2010/main" val="14600198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124</a:t>
            </a:fld>
            <a:endParaRPr lang="en-US"/>
          </a:p>
        </p:txBody>
      </p:sp>
    </p:spTree>
    <p:extLst>
      <p:ext uri="{BB962C8B-B14F-4D97-AF65-F5344CB8AC3E}">
        <p14:creationId xmlns:p14="http://schemas.microsoft.com/office/powerpoint/2010/main" val="15551604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125</a:t>
            </a:fld>
            <a:endParaRPr lang="en-US"/>
          </a:p>
        </p:txBody>
      </p:sp>
    </p:spTree>
    <p:extLst>
      <p:ext uri="{BB962C8B-B14F-4D97-AF65-F5344CB8AC3E}">
        <p14:creationId xmlns:p14="http://schemas.microsoft.com/office/powerpoint/2010/main" val="14056076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126</a:t>
            </a:fld>
            <a:endParaRPr lang="en-US"/>
          </a:p>
        </p:txBody>
      </p:sp>
    </p:spTree>
    <p:extLst>
      <p:ext uri="{BB962C8B-B14F-4D97-AF65-F5344CB8AC3E}">
        <p14:creationId xmlns:p14="http://schemas.microsoft.com/office/powerpoint/2010/main" val="16861213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127</a:t>
            </a:fld>
            <a:endParaRPr lang="en-US"/>
          </a:p>
        </p:txBody>
      </p:sp>
    </p:spTree>
    <p:extLst>
      <p:ext uri="{BB962C8B-B14F-4D97-AF65-F5344CB8AC3E}">
        <p14:creationId xmlns:p14="http://schemas.microsoft.com/office/powerpoint/2010/main" val="13852295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128</a:t>
            </a:fld>
            <a:endParaRPr lang="en-US"/>
          </a:p>
        </p:txBody>
      </p:sp>
    </p:spTree>
    <p:extLst>
      <p:ext uri="{BB962C8B-B14F-4D97-AF65-F5344CB8AC3E}">
        <p14:creationId xmlns:p14="http://schemas.microsoft.com/office/powerpoint/2010/main" val="35179337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129</a:t>
            </a:fld>
            <a:endParaRPr lang="en-US"/>
          </a:p>
        </p:txBody>
      </p:sp>
    </p:spTree>
    <p:extLst>
      <p:ext uri="{BB962C8B-B14F-4D97-AF65-F5344CB8AC3E}">
        <p14:creationId xmlns:p14="http://schemas.microsoft.com/office/powerpoint/2010/main" val="14180635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130</a:t>
            </a:fld>
            <a:endParaRPr lang="en-US"/>
          </a:p>
        </p:txBody>
      </p:sp>
    </p:spTree>
    <p:extLst>
      <p:ext uri="{BB962C8B-B14F-4D97-AF65-F5344CB8AC3E}">
        <p14:creationId xmlns:p14="http://schemas.microsoft.com/office/powerpoint/2010/main" val="2020440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B3D111B5-E73C-431B-ADB6-CACBFC88317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a:extLst>
              <a:ext uri="{FF2B5EF4-FFF2-40B4-BE49-F238E27FC236}">
                <a16:creationId xmlns:a16="http://schemas.microsoft.com/office/drawing/2014/main" id="{EF4F3039-67E2-4094-899D-E3AF70945A7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2772" name="Slide Number Placeholder 3">
            <a:extLst>
              <a:ext uri="{FF2B5EF4-FFF2-40B4-BE49-F238E27FC236}">
                <a16:creationId xmlns:a16="http://schemas.microsoft.com/office/drawing/2014/main" id="{B7162767-7B58-4D6A-8858-5976D4E632C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0087D40-5396-4385-8D52-80A188FE403C}"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136</a:t>
            </a:fld>
            <a:endParaRPr lang="en-US"/>
          </a:p>
        </p:txBody>
      </p:sp>
    </p:spTree>
    <p:extLst>
      <p:ext uri="{BB962C8B-B14F-4D97-AF65-F5344CB8AC3E}">
        <p14:creationId xmlns:p14="http://schemas.microsoft.com/office/powerpoint/2010/main" val="7812186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139</a:t>
            </a:fld>
            <a:endParaRPr lang="en-US"/>
          </a:p>
        </p:txBody>
      </p:sp>
    </p:spTree>
    <p:extLst>
      <p:ext uri="{BB962C8B-B14F-4D97-AF65-F5344CB8AC3E}">
        <p14:creationId xmlns:p14="http://schemas.microsoft.com/office/powerpoint/2010/main" val="87929005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140</a:t>
            </a:fld>
            <a:endParaRPr lang="en-US"/>
          </a:p>
        </p:txBody>
      </p:sp>
    </p:spTree>
    <p:extLst>
      <p:ext uri="{BB962C8B-B14F-4D97-AF65-F5344CB8AC3E}">
        <p14:creationId xmlns:p14="http://schemas.microsoft.com/office/powerpoint/2010/main" val="27624472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141</a:t>
            </a:fld>
            <a:endParaRPr lang="en-US"/>
          </a:p>
        </p:txBody>
      </p:sp>
    </p:spTree>
    <p:extLst>
      <p:ext uri="{BB962C8B-B14F-4D97-AF65-F5344CB8AC3E}">
        <p14:creationId xmlns:p14="http://schemas.microsoft.com/office/powerpoint/2010/main" val="3792350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142</a:t>
            </a:fld>
            <a:endParaRPr lang="en-US"/>
          </a:p>
        </p:txBody>
      </p:sp>
    </p:spTree>
    <p:extLst>
      <p:ext uri="{BB962C8B-B14F-4D97-AF65-F5344CB8AC3E}">
        <p14:creationId xmlns:p14="http://schemas.microsoft.com/office/powerpoint/2010/main" val="16388529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143</a:t>
            </a:fld>
            <a:endParaRPr lang="en-US"/>
          </a:p>
        </p:txBody>
      </p:sp>
    </p:spTree>
    <p:extLst>
      <p:ext uri="{BB962C8B-B14F-4D97-AF65-F5344CB8AC3E}">
        <p14:creationId xmlns:p14="http://schemas.microsoft.com/office/powerpoint/2010/main" val="27816676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144</a:t>
            </a:fld>
            <a:endParaRPr lang="en-US"/>
          </a:p>
        </p:txBody>
      </p:sp>
    </p:spTree>
    <p:extLst>
      <p:ext uri="{BB962C8B-B14F-4D97-AF65-F5344CB8AC3E}">
        <p14:creationId xmlns:p14="http://schemas.microsoft.com/office/powerpoint/2010/main" val="360282032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a:extLst>
              <a:ext uri="{FF2B5EF4-FFF2-40B4-BE49-F238E27FC236}">
                <a16:creationId xmlns:a16="http://schemas.microsoft.com/office/drawing/2014/main" id="{54C79611-52A3-4B0E-A2B1-6B5B3624E9F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a:extLst>
              <a:ext uri="{FF2B5EF4-FFF2-40B4-BE49-F238E27FC236}">
                <a16:creationId xmlns:a16="http://schemas.microsoft.com/office/drawing/2014/main" id="{C2208902-B7DE-4510-B7CF-134B8CFC269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29028" name="Slide Number Placeholder 3">
            <a:extLst>
              <a:ext uri="{FF2B5EF4-FFF2-40B4-BE49-F238E27FC236}">
                <a16:creationId xmlns:a16="http://schemas.microsoft.com/office/drawing/2014/main" id="{8462A78B-5DED-47DF-8ED5-0072C8549C0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2AA4B77-DFFE-41EB-84D0-40C3730977FA}"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5E91D980-0FBE-48D0-9189-714F88FD598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94598482-16F9-4BD3-9453-448D2611513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4820" name="Slide Number Placeholder 3">
            <a:extLst>
              <a:ext uri="{FF2B5EF4-FFF2-40B4-BE49-F238E27FC236}">
                <a16:creationId xmlns:a16="http://schemas.microsoft.com/office/drawing/2014/main" id="{2EFFF04D-9C21-47D6-937B-9E9E4A9A927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CD59F6E-C319-4872-A64C-5872941960BB}"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496BA28-AB41-4E24-91E2-33952E1E2D58}" type="datetime1">
              <a:rPr lang="en-US" smtClean="0"/>
              <a:t>1/27/2025</a:t>
            </a:fld>
            <a:endParaRPr lang="en-US"/>
          </a:p>
        </p:txBody>
      </p:sp>
      <p:sp>
        <p:nvSpPr>
          <p:cNvPr id="5" name="Footer Placeholder 4"/>
          <p:cNvSpPr>
            <a:spLocks noGrp="1"/>
          </p:cNvSpPr>
          <p:nvPr>
            <p:ph type="ftr" sz="quarter" idx="11"/>
          </p:nvPr>
        </p:nvSpPr>
        <p:spPr/>
        <p:txBody>
          <a:bodyPr/>
          <a:lstStyle/>
          <a:p>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CBA2D6-324D-44D0-A0EC-C440C672E857}" type="datetime1">
              <a:rPr lang="en-US" smtClean="0"/>
              <a:t>1/27/2025</a:t>
            </a:fld>
            <a:endParaRPr lang="en-US"/>
          </a:p>
        </p:txBody>
      </p:sp>
      <p:sp>
        <p:nvSpPr>
          <p:cNvPr id="5" name="Footer Placeholder 4"/>
          <p:cNvSpPr>
            <a:spLocks noGrp="1"/>
          </p:cNvSpPr>
          <p:nvPr>
            <p:ph type="ftr" sz="quarter" idx="11"/>
          </p:nvPr>
        </p:nvSpPr>
        <p:spPr/>
        <p:txBody>
          <a:bodyPr/>
          <a:lstStyle/>
          <a:p>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A5182C-92F8-4808-B84A-00766C48240A}" type="datetime1">
              <a:rPr lang="en-US" smtClean="0"/>
              <a:t>1/27/2025</a:t>
            </a:fld>
            <a:endParaRPr lang="en-US"/>
          </a:p>
        </p:txBody>
      </p:sp>
      <p:sp>
        <p:nvSpPr>
          <p:cNvPr id="5" name="Footer Placeholder 4"/>
          <p:cNvSpPr>
            <a:spLocks noGrp="1"/>
          </p:cNvSpPr>
          <p:nvPr>
            <p:ph type="ftr" sz="quarter" idx="11"/>
          </p:nvPr>
        </p:nvSpPr>
        <p:spPr/>
        <p:txBody>
          <a:bodyPr/>
          <a:lstStyle/>
          <a:p>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21820F4C-67F1-45DF-AD16-402C24CFD1A5}"/>
              </a:ext>
            </a:extLst>
          </p:cNvPr>
          <p:cNvSpPr>
            <a:spLocks noGrp="1"/>
          </p:cNvSpPr>
          <p:nvPr>
            <p:ph type="dt" sz="half" idx="10"/>
          </p:nvPr>
        </p:nvSpPr>
        <p:spPr/>
        <p:txBody>
          <a:bodyPr/>
          <a:lstStyle>
            <a:lvl1pPr>
              <a:defRPr/>
            </a:lvl1pPr>
          </a:lstStyle>
          <a:p>
            <a:pPr>
              <a:defRPr/>
            </a:pPr>
            <a:fld id="{2AE66FF6-0416-44F5-BD71-77A1FA70BBFA}" type="datetime1">
              <a:rPr lang="en-US" smtClean="0"/>
              <a:t>1/27/2025</a:t>
            </a:fld>
            <a:endParaRPr lang="en-US"/>
          </a:p>
        </p:txBody>
      </p:sp>
      <p:sp>
        <p:nvSpPr>
          <p:cNvPr id="5" name="Footer Placeholder 4">
            <a:extLst>
              <a:ext uri="{FF2B5EF4-FFF2-40B4-BE49-F238E27FC236}">
                <a16:creationId xmlns:a16="http://schemas.microsoft.com/office/drawing/2014/main" id="{99367A20-576C-4643-B768-87CE49D6A433}"/>
              </a:ext>
            </a:extLst>
          </p:cNvPr>
          <p:cNvSpPr>
            <a:spLocks noGrp="1"/>
          </p:cNvSpPr>
          <p:nvPr>
            <p:ph type="ftr" sz="quarter" idx="11"/>
          </p:nvPr>
        </p:nvSpPr>
        <p:spPr/>
        <p:txBody>
          <a:bodyPr/>
          <a:lstStyle>
            <a:lvl1pPr>
              <a:defRPr/>
            </a:lvl1pPr>
          </a:lstStyle>
          <a:p>
            <a:pPr>
              <a:defRPr/>
            </a:pPr>
            <a:r>
              <a:rPr lang="en-US" dirty="0" smtClean="0"/>
              <a:t>Ms. Neha Singh    Essence of Indian Traditional Knowledge              Unit </a:t>
            </a:r>
            <a:r>
              <a:rPr lang="en-US" dirty="0"/>
              <a:t>I</a:t>
            </a:r>
          </a:p>
        </p:txBody>
      </p:sp>
      <p:sp>
        <p:nvSpPr>
          <p:cNvPr id="6" name="Slide Number Placeholder 5">
            <a:extLst>
              <a:ext uri="{FF2B5EF4-FFF2-40B4-BE49-F238E27FC236}">
                <a16:creationId xmlns:a16="http://schemas.microsoft.com/office/drawing/2014/main" id="{CB362E5F-3D50-4697-9AB9-99A3D8A0DE6D}"/>
              </a:ext>
            </a:extLst>
          </p:cNvPr>
          <p:cNvSpPr>
            <a:spLocks noGrp="1"/>
          </p:cNvSpPr>
          <p:nvPr>
            <p:ph type="sldNum" sz="quarter" idx="12"/>
          </p:nvPr>
        </p:nvSpPr>
        <p:spPr/>
        <p:txBody>
          <a:bodyPr/>
          <a:lstStyle>
            <a:lvl1pPr>
              <a:defRPr/>
            </a:lvl1pPr>
          </a:lstStyle>
          <a:p>
            <a:pPr>
              <a:defRPr/>
            </a:pPr>
            <a:fld id="{911A7AC1-CF5B-4EBF-953A-92151C8B7CD8}" type="slidenum">
              <a:rPr lang="en-US" altLang="en-US"/>
              <a:pPr>
                <a:defRPr/>
              </a:pPr>
              <a:t>‹#›</a:t>
            </a:fld>
            <a:endParaRPr lang="en-US" altLang="en-US"/>
          </a:p>
        </p:txBody>
      </p:sp>
    </p:spTree>
    <p:extLst>
      <p:ext uri="{BB962C8B-B14F-4D97-AF65-F5344CB8AC3E}">
        <p14:creationId xmlns:p14="http://schemas.microsoft.com/office/powerpoint/2010/main" val="3276286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78CE46-2F13-443A-9273-2E1ECB51C0C8}"/>
              </a:ext>
            </a:extLst>
          </p:cNvPr>
          <p:cNvSpPr>
            <a:spLocks noGrp="1"/>
          </p:cNvSpPr>
          <p:nvPr>
            <p:ph type="dt" sz="half" idx="10"/>
          </p:nvPr>
        </p:nvSpPr>
        <p:spPr/>
        <p:txBody>
          <a:bodyPr/>
          <a:lstStyle>
            <a:lvl1pPr>
              <a:defRPr/>
            </a:lvl1pPr>
          </a:lstStyle>
          <a:p>
            <a:pPr>
              <a:defRPr/>
            </a:pPr>
            <a:fld id="{91D04853-D7D7-4338-AD8A-A2B04AD71E6D}" type="datetime1">
              <a:rPr lang="en-US" smtClean="0"/>
              <a:t>1/27/2025</a:t>
            </a:fld>
            <a:endParaRPr lang="en-US"/>
          </a:p>
        </p:txBody>
      </p:sp>
      <p:sp>
        <p:nvSpPr>
          <p:cNvPr id="5" name="Footer Placeholder 4">
            <a:extLst>
              <a:ext uri="{FF2B5EF4-FFF2-40B4-BE49-F238E27FC236}">
                <a16:creationId xmlns:a16="http://schemas.microsoft.com/office/drawing/2014/main" id="{4B17FDB5-C59B-4A9D-855D-B10025A42D8A}"/>
              </a:ext>
            </a:extLst>
          </p:cNvPr>
          <p:cNvSpPr>
            <a:spLocks noGrp="1"/>
          </p:cNvSpPr>
          <p:nvPr>
            <p:ph type="ftr" sz="quarter" idx="11"/>
          </p:nvPr>
        </p:nvSpPr>
        <p:spPr/>
        <p:txBody>
          <a:bodyPr/>
          <a:lstStyle>
            <a:lvl1pPr>
              <a:defRPr/>
            </a:lvl1pPr>
          </a:lstStyle>
          <a:p>
            <a:pPr>
              <a:defRPr/>
            </a:pPr>
            <a:r>
              <a:rPr lang="en-US" dirty="0" smtClean="0"/>
              <a:t>Ms. Neha Singh    Essence of Indian Traditional Knowledge              Unit </a:t>
            </a:r>
            <a:r>
              <a:rPr lang="en-US" dirty="0"/>
              <a:t>I</a:t>
            </a:r>
          </a:p>
        </p:txBody>
      </p:sp>
      <p:sp>
        <p:nvSpPr>
          <p:cNvPr id="6" name="Slide Number Placeholder 5">
            <a:extLst>
              <a:ext uri="{FF2B5EF4-FFF2-40B4-BE49-F238E27FC236}">
                <a16:creationId xmlns:a16="http://schemas.microsoft.com/office/drawing/2014/main" id="{F8CA6EEB-86B6-41A5-92BA-44BD96A42713}"/>
              </a:ext>
            </a:extLst>
          </p:cNvPr>
          <p:cNvSpPr>
            <a:spLocks noGrp="1"/>
          </p:cNvSpPr>
          <p:nvPr>
            <p:ph type="sldNum" sz="quarter" idx="12"/>
          </p:nvPr>
        </p:nvSpPr>
        <p:spPr/>
        <p:txBody>
          <a:bodyPr/>
          <a:lstStyle>
            <a:lvl1pPr>
              <a:defRPr/>
            </a:lvl1pPr>
          </a:lstStyle>
          <a:p>
            <a:pPr>
              <a:defRPr/>
            </a:pPr>
            <a:fld id="{05197976-8316-4117-A0E7-3241EDD864EA}" type="slidenum">
              <a:rPr lang="en-US" altLang="en-US"/>
              <a:pPr>
                <a:defRPr/>
              </a:pPr>
              <a:t>‹#›</a:t>
            </a:fld>
            <a:endParaRPr lang="en-US" altLang="en-US"/>
          </a:p>
        </p:txBody>
      </p:sp>
    </p:spTree>
    <p:extLst>
      <p:ext uri="{BB962C8B-B14F-4D97-AF65-F5344CB8AC3E}">
        <p14:creationId xmlns:p14="http://schemas.microsoft.com/office/powerpoint/2010/main" val="18968514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985A6B-4E81-4E7D-B3AD-2E3CE22434E7}"/>
              </a:ext>
            </a:extLst>
          </p:cNvPr>
          <p:cNvSpPr>
            <a:spLocks noGrp="1"/>
          </p:cNvSpPr>
          <p:nvPr>
            <p:ph type="dt" sz="half" idx="10"/>
          </p:nvPr>
        </p:nvSpPr>
        <p:spPr/>
        <p:txBody>
          <a:bodyPr/>
          <a:lstStyle>
            <a:lvl1pPr>
              <a:defRPr/>
            </a:lvl1pPr>
          </a:lstStyle>
          <a:p>
            <a:pPr>
              <a:defRPr/>
            </a:pPr>
            <a:fld id="{902E8A21-D8BC-4A9A-A79A-16C12552C3E3}" type="datetime1">
              <a:rPr lang="en-US" smtClean="0"/>
              <a:t>1/27/2025</a:t>
            </a:fld>
            <a:endParaRPr lang="en-US"/>
          </a:p>
        </p:txBody>
      </p:sp>
      <p:sp>
        <p:nvSpPr>
          <p:cNvPr id="5" name="Footer Placeholder 4">
            <a:extLst>
              <a:ext uri="{FF2B5EF4-FFF2-40B4-BE49-F238E27FC236}">
                <a16:creationId xmlns:a16="http://schemas.microsoft.com/office/drawing/2014/main" id="{4CBDF3CA-25C7-44B5-B91A-908FDBC9B6DC}"/>
              </a:ext>
            </a:extLst>
          </p:cNvPr>
          <p:cNvSpPr>
            <a:spLocks noGrp="1"/>
          </p:cNvSpPr>
          <p:nvPr>
            <p:ph type="ftr" sz="quarter" idx="11"/>
          </p:nvPr>
        </p:nvSpPr>
        <p:spPr/>
        <p:txBody>
          <a:bodyPr/>
          <a:lstStyle>
            <a:lvl1pPr>
              <a:defRPr/>
            </a:lvl1pPr>
          </a:lstStyle>
          <a:p>
            <a:pPr>
              <a:defRPr/>
            </a:pPr>
            <a:r>
              <a:rPr lang="en-US" dirty="0" smtClean="0"/>
              <a:t>Ms. Neha Singh    Essence of Indian Traditional Knowledge              Unit </a:t>
            </a:r>
            <a:r>
              <a:rPr lang="en-US" dirty="0"/>
              <a:t>I</a:t>
            </a:r>
          </a:p>
        </p:txBody>
      </p:sp>
      <p:sp>
        <p:nvSpPr>
          <p:cNvPr id="6" name="Slide Number Placeholder 5">
            <a:extLst>
              <a:ext uri="{FF2B5EF4-FFF2-40B4-BE49-F238E27FC236}">
                <a16:creationId xmlns:a16="http://schemas.microsoft.com/office/drawing/2014/main" id="{797BF5E2-94DA-459C-852B-BBD435BD82D6}"/>
              </a:ext>
            </a:extLst>
          </p:cNvPr>
          <p:cNvSpPr>
            <a:spLocks noGrp="1"/>
          </p:cNvSpPr>
          <p:nvPr>
            <p:ph type="sldNum" sz="quarter" idx="12"/>
          </p:nvPr>
        </p:nvSpPr>
        <p:spPr/>
        <p:txBody>
          <a:bodyPr/>
          <a:lstStyle>
            <a:lvl1pPr>
              <a:defRPr/>
            </a:lvl1pPr>
          </a:lstStyle>
          <a:p>
            <a:pPr>
              <a:defRPr/>
            </a:pPr>
            <a:fld id="{CD0D35C9-EC6B-44B2-8C18-35C2D06C7313}" type="slidenum">
              <a:rPr lang="en-US" altLang="en-US"/>
              <a:pPr>
                <a:defRPr/>
              </a:pPr>
              <a:t>‹#›</a:t>
            </a:fld>
            <a:endParaRPr lang="en-US" altLang="en-US"/>
          </a:p>
        </p:txBody>
      </p:sp>
    </p:spTree>
    <p:extLst>
      <p:ext uri="{BB962C8B-B14F-4D97-AF65-F5344CB8AC3E}">
        <p14:creationId xmlns:p14="http://schemas.microsoft.com/office/powerpoint/2010/main" val="6874178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D37B8CB9-EAD4-4A42-AFA1-861C544D9234}"/>
              </a:ext>
            </a:extLst>
          </p:cNvPr>
          <p:cNvSpPr>
            <a:spLocks noGrp="1"/>
          </p:cNvSpPr>
          <p:nvPr>
            <p:ph type="dt" sz="half" idx="10"/>
          </p:nvPr>
        </p:nvSpPr>
        <p:spPr/>
        <p:txBody>
          <a:bodyPr/>
          <a:lstStyle>
            <a:lvl1pPr>
              <a:defRPr/>
            </a:lvl1pPr>
          </a:lstStyle>
          <a:p>
            <a:pPr>
              <a:defRPr/>
            </a:pPr>
            <a:fld id="{7CA5211B-EF96-45BD-9A9F-FFABCB2D335A}" type="datetime1">
              <a:rPr lang="en-US" smtClean="0"/>
              <a:t>1/27/2025</a:t>
            </a:fld>
            <a:endParaRPr lang="en-US"/>
          </a:p>
        </p:txBody>
      </p:sp>
      <p:sp>
        <p:nvSpPr>
          <p:cNvPr id="6" name="Footer Placeholder 4">
            <a:extLst>
              <a:ext uri="{FF2B5EF4-FFF2-40B4-BE49-F238E27FC236}">
                <a16:creationId xmlns:a16="http://schemas.microsoft.com/office/drawing/2014/main" id="{3DB211E8-D118-48CC-A8EB-C79D2746A29D}"/>
              </a:ext>
            </a:extLst>
          </p:cNvPr>
          <p:cNvSpPr>
            <a:spLocks noGrp="1"/>
          </p:cNvSpPr>
          <p:nvPr>
            <p:ph type="ftr" sz="quarter" idx="11"/>
          </p:nvPr>
        </p:nvSpPr>
        <p:spPr/>
        <p:txBody>
          <a:bodyPr/>
          <a:lstStyle>
            <a:lvl1pPr>
              <a:defRPr/>
            </a:lvl1pPr>
          </a:lstStyle>
          <a:p>
            <a:pPr>
              <a:defRPr/>
            </a:pPr>
            <a:r>
              <a:rPr lang="en-US" dirty="0" smtClean="0"/>
              <a:t>Ms. Neha Singh    Essence of Indian Traditional Knowledge              Unit </a:t>
            </a:r>
            <a:r>
              <a:rPr lang="en-US" dirty="0"/>
              <a:t>I</a:t>
            </a:r>
          </a:p>
        </p:txBody>
      </p:sp>
      <p:sp>
        <p:nvSpPr>
          <p:cNvPr id="7" name="Slide Number Placeholder 5">
            <a:extLst>
              <a:ext uri="{FF2B5EF4-FFF2-40B4-BE49-F238E27FC236}">
                <a16:creationId xmlns:a16="http://schemas.microsoft.com/office/drawing/2014/main" id="{63C9ACF3-088B-4B41-99EF-6B9328DF223C}"/>
              </a:ext>
            </a:extLst>
          </p:cNvPr>
          <p:cNvSpPr>
            <a:spLocks noGrp="1"/>
          </p:cNvSpPr>
          <p:nvPr>
            <p:ph type="sldNum" sz="quarter" idx="12"/>
          </p:nvPr>
        </p:nvSpPr>
        <p:spPr/>
        <p:txBody>
          <a:bodyPr/>
          <a:lstStyle>
            <a:lvl1pPr>
              <a:defRPr/>
            </a:lvl1pPr>
          </a:lstStyle>
          <a:p>
            <a:pPr>
              <a:defRPr/>
            </a:pPr>
            <a:fld id="{54E4B58A-EFE1-47B1-8628-F1B5CBC708AF}" type="slidenum">
              <a:rPr lang="en-US" altLang="en-US"/>
              <a:pPr>
                <a:defRPr/>
              </a:pPr>
              <a:t>‹#›</a:t>
            </a:fld>
            <a:endParaRPr lang="en-US" altLang="en-US"/>
          </a:p>
        </p:txBody>
      </p:sp>
    </p:spTree>
    <p:extLst>
      <p:ext uri="{BB962C8B-B14F-4D97-AF65-F5344CB8AC3E}">
        <p14:creationId xmlns:p14="http://schemas.microsoft.com/office/powerpoint/2010/main" val="1281810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ABAC26D-A6ED-446B-8119-1B8699533492}"/>
              </a:ext>
            </a:extLst>
          </p:cNvPr>
          <p:cNvSpPr>
            <a:spLocks noGrp="1"/>
          </p:cNvSpPr>
          <p:nvPr>
            <p:ph type="dt" sz="half" idx="10"/>
          </p:nvPr>
        </p:nvSpPr>
        <p:spPr/>
        <p:txBody>
          <a:bodyPr/>
          <a:lstStyle>
            <a:lvl1pPr>
              <a:defRPr/>
            </a:lvl1pPr>
          </a:lstStyle>
          <a:p>
            <a:pPr>
              <a:defRPr/>
            </a:pPr>
            <a:fld id="{C73F3A14-5631-4C0B-8FD3-8496AC06483B}" type="datetime1">
              <a:rPr lang="en-US" smtClean="0"/>
              <a:t>1/27/2025</a:t>
            </a:fld>
            <a:endParaRPr lang="en-US"/>
          </a:p>
        </p:txBody>
      </p:sp>
      <p:sp>
        <p:nvSpPr>
          <p:cNvPr id="8" name="Footer Placeholder 4">
            <a:extLst>
              <a:ext uri="{FF2B5EF4-FFF2-40B4-BE49-F238E27FC236}">
                <a16:creationId xmlns:a16="http://schemas.microsoft.com/office/drawing/2014/main" id="{9CF69347-C8A5-47AA-954F-97D95180773D}"/>
              </a:ext>
            </a:extLst>
          </p:cNvPr>
          <p:cNvSpPr>
            <a:spLocks noGrp="1"/>
          </p:cNvSpPr>
          <p:nvPr>
            <p:ph type="ftr" sz="quarter" idx="11"/>
          </p:nvPr>
        </p:nvSpPr>
        <p:spPr/>
        <p:txBody>
          <a:bodyPr/>
          <a:lstStyle>
            <a:lvl1pPr>
              <a:defRPr/>
            </a:lvl1pPr>
          </a:lstStyle>
          <a:p>
            <a:pPr>
              <a:defRPr/>
            </a:pPr>
            <a:r>
              <a:rPr lang="en-US" dirty="0" smtClean="0"/>
              <a:t>Ms. Neha Singh    Essence of Indian Traditional Knowledge              Unit </a:t>
            </a:r>
            <a:r>
              <a:rPr lang="en-US" dirty="0"/>
              <a:t>I</a:t>
            </a:r>
          </a:p>
        </p:txBody>
      </p:sp>
      <p:sp>
        <p:nvSpPr>
          <p:cNvPr id="9" name="Slide Number Placeholder 5">
            <a:extLst>
              <a:ext uri="{FF2B5EF4-FFF2-40B4-BE49-F238E27FC236}">
                <a16:creationId xmlns:a16="http://schemas.microsoft.com/office/drawing/2014/main" id="{7B965AE1-130E-43CC-884B-FA76CCCF43B6}"/>
              </a:ext>
            </a:extLst>
          </p:cNvPr>
          <p:cNvSpPr>
            <a:spLocks noGrp="1"/>
          </p:cNvSpPr>
          <p:nvPr>
            <p:ph type="sldNum" sz="quarter" idx="12"/>
          </p:nvPr>
        </p:nvSpPr>
        <p:spPr/>
        <p:txBody>
          <a:bodyPr/>
          <a:lstStyle>
            <a:lvl1pPr>
              <a:defRPr/>
            </a:lvl1pPr>
          </a:lstStyle>
          <a:p>
            <a:pPr>
              <a:defRPr/>
            </a:pPr>
            <a:fld id="{5DFD6CD8-6400-4BEC-B6FA-F64EB2399A7A}" type="slidenum">
              <a:rPr lang="en-US" altLang="en-US"/>
              <a:pPr>
                <a:defRPr/>
              </a:pPr>
              <a:t>‹#›</a:t>
            </a:fld>
            <a:endParaRPr lang="en-US" altLang="en-US"/>
          </a:p>
        </p:txBody>
      </p:sp>
    </p:spTree>
    <p:extLst>
      <p:ext uri="{BB962C8B-B14F-4D97-AF65-F5344CB8AC3E}">
        <p14:creationId xmlns:p14="http://schemas.microsoft.com/office/powerpoint/2010/main" val="11598590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CD515906-AC86-4CCE-8ED7-97DF9598800A}"/>
              </a:ext>
            </a:extLst>
          </p:cNvPr>
          <p:cNvSpPr>
            <a:spLocks noGrp="1"/>
          </p:cNvSpPr>
          <p:nvPr>
            <p:ph type="dt" sz="half" idx="10"/>
          </p:nvPr>
        </p:nvSpPr>
        <p:spPr/>
        <p:txBody>
          <a:bodyPr/>
          <a:lstStyle>
            <a:lvl1pPr>
              <a:defRPr/>
            </a:lvl1pPr>
          </a:lstStyle>
          <a:p>
            <a:pPr>
              <a:defRPr/>
            </a:pPr>
            <a:fld id="{CAD5E8EC-7234-4553-BBFB-8669FCD56047}" type="datetime1">
              <a:rPr lang="en-US" smtClean="0"/>
              <a:t>1/27/2025</a:t>
            </a:fld>
            <a:endParaRPr lang="en-US"/>
          </a:p>
        </p:txBody>
      </p:sp>
      <p:sp>
        <p:nvSpPr>
          <p:cNvPr id="4" name="Footer Placeholder 4">
            <a:extLst>
              <a:ext uri="{FF2B5EF4-FFF2-40B4-BE49-F238E27FC236}">
                <a16:creationId xmlns:a16="http://schemas.microsoft.com/office/drawing/2014/main" id="{38DEF39C-50EC-49D8-B9D4-BC7320401223}"/>
              </a:ext>
            </a:extLst>
          </p:cNvPr>
          <p:cNvSpPr>
            <a:spLocks noGrp="1"/>
          </p:cNvSpPr>
          <p:nvPr>
            <p:ph type="ftr" sz="quarter" idx="11"/>
          </p:nvPr>
        </p:nvSpPr>
        <p:spPr/>
        <p:txBody>
          <a:bodyPr/>
          <a:lstStyle>
            <a:lvl1pPr>
              <a:defRPr/>
            </a:lvl1pPr>
          </a:lstStyle>
          <a:p>
            <a:pPr>
              <a:defRPr/>
            </a:pPr>
            <a:r>
              <a:rPr lang="en-US" dirty="0" smtClean="0"/>
              <a:t>Ms. Neha Singh    Essence of Indian Traditional Knowledge              Unit </a:t>
            </a:r>
            <a:r>
              <a:rPr lang="en-US" dirty="0"/>
              <a:t>I</a:t>
            </a:r>
          </a:p>
        </p:txBody>
      </p:sp>
      <p:sp>
        <p:nvSpPr>
          <p:cNvPr id="5" name="Slide Number Placeholder 5">
            <a:extLst>
              <a:ext uri="{FF2B5EF4-FFF2-40B4-BE49-F238E27FC236}">
                <a16:creationId xmlns:a16="http://schemas.microsoft.com/office/drawing/2014/main" id="{D21B48B2-20E6-4456-BD10-3F0AA485973B}"/>
              </a:ext>
            </a:extLst>
          </p:cNvPr>
          <p:cNvSpPr>
            <a:spLocks noGrp="1"/>
          </p:cNvSpPr>
          <p:nvPr>
            <p:ph type="sldNum" sz="quarter" idx="12"/>
          </p:nvPr>
        </p:nvSpPr>
        <p:spPr/>
        <p:txBody>
          <a:bodyPr/>
          <a:lstStyle>
            <a:lvl1pPr>
              <a:defRPr/>
            </a:lvl1pPr>
          </a:lstStyle>
          <a:p>
            <a:pPr>
              <a:defRPr/>
            </a:pPr>
            <a:fld id="{7A232A56-DEF2-4837-B5F0-C02385D9AFB6}" type="slidenum">
              <a:rPr lang="en-US" altLang="en-US"/>
              <a:pPr>
                <a:defRPr/>
              </a:pPr>
              <a:t>‹#›</a:t>
            </a:fld>
            <a:endParaRPr lang="en-US" altLang="en-US"/>
          </a:p>
        </p:txBody>
      </p:sp>
    </p:spTree>
    <p:extLst>
      <p:ext uri="{BB962C8B-B14F-4D97-AF65-F5344CB8AC3E}">
        <p14:creationId xmlns:p14="http://schemas.microsoft.com/office/powerpoint/2010/main" val="2632551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A5DEE1B-7689-4783-8E89-5BEDEAB36C58}"/>
              </a:ext>
            </a:extLst>
          </p:cNvPr>
          <p:cNvSpPr>
            <a:spLocks noGrp="1"/>
          </p:cNvSpPr>
          <p:nvPr>
            <p:ph type="dt" sz="half" idx="10"/>
          </p:nvPr>
        </p:nvSpPr>
        <p:spPr/>
        <p:txBody>
          <a:bodyPr/>
          <a:lstStyle>
            <a:lvl1pPr>
              <a:defRPr/>
            </a:lvl1pPr>
          </a:lstStyle>
          <a:p>
            <a:pPr>
              <a:defRPr/>
            </a:pPr>
            <a:fld id="{F3475BD7-E830-40E8-B7BA-1DAB6B58F1B5}" type="datetime1">
              <a:rPr lang="en-US" smtClean="0"/>
              <a:t>1/27/2025</a:t>
            </a:fld>
            <a:endParaRPr lang="en-US"/>
          </a:p>
        </p:txBody>
      </p:sp>
      <p:sp>
        <p:nvSpPr>
          <p:cNvPr id="3" name="Footer Placeholder 4">
            <a:extLst>
              <a:ext uri="{FF2B5EF4-FFF2-40B4-BE49-F238E27FC236}">
                <a16:creationId xmlns:a16="http://schemas.microsoft.com/office/drawing/2014/main" id="{9A78B609-2119-418B-950B-7ECBB2F5A4F0}"/>
              </a:ext>
            </a:extLst>
          </p:cNvPr>
          <p:cNvSpPr>
            <a:spLocks noGrp="1"/>
          </p:cNvSpPr>
          <p:nvPr>
            <p:ph type="ftr" sz="quarter" idx="11"/>
          </p:nvPr>
        </p:nvSpPr>
        <p:spPr/>
        <p:txBody>
          <a:bodyPr/>
          <a:lstStyle>
            <a:lvl1pPr>
              <a:defRPr/>
            </a:lvl1pPr>
          </a:lstStyle>
          <a:p>
            <a:pPr>
              <a:defRPr/>
            </a:pPr>
            <a:r>
              <a:rPr lang="en-US" dirty="0" smtClean="0"/>
              <a:t>Ms. Neha Singh    Essence of Indian Traditional Knowledge              Unit </a:t>
            </a:r>
            <a:r>
              <a:rPr lang="en-US" dirty="0"/>
              <a:t>I</a:t>
            </a:r>
          </a:p>
        </p:txBody>
      </p:sp>
      <p:sp>
        <p:nvSpPr>
          <p:cNvPr id="4" name="Slide Number Placeholder 5">
            <a:extLst>
              <a:ext uri="{FF2B5EF4-FFF2-40B4-BE49-F238E27FC236}">
                <a16:creationId xmlns:a16="http://schemas.microsoft.com/office/drawing/2014/main" id="{97E7E9EB-0867-4FAD-8C18-F036F7384F97}"/>
              </a:ext>
            </a:extLst>
          </p:cNvPr>
          <p:cNvSpPr>
            <a:spLocks noGrp="1"/>
          </p:cNvSpPr>
          <p:nvPr>
            <p:ph type="sldNum" sz="quarter" idx="12"/>
          </p:nvPr>
        </p:nvSpPr>
        <p:spPr/>
        <p:txBody>
          <a:bodyPr/>
          <a:lstStyle>
            <a:lvl1pPr>
              <a:defRPr/>
            </a:lvl1pPr>
          </a:lstStyle>
          <a:p>
            <a:pPr>
              <a:defRPr/>
            </a:pPr>
            <a:fld id="{FF2336B9-C88F-48EA-8E81-7294E1C98BD6}" type="slidenum">
              <a:rPr lang="en-US" altLang="en-US"/>
              <a:pPr>
                <a:defRPr/>
              </a:pPr>
              <a:t>‹#›</a:t>
            </a:fld>
            <a:endParaRPr lang="en-US" altLang="en-US"/>
          </a:p>
        </p:txBody>
      </p:sp>
    </p:spTree>
    <p:extLst>
      <p:ext uri="{BB962C8B-B14F-4D97-AF65-F5344CB8AC3E}">
        <p14:creationId xmlns:p14="http://schemas.microsoft.com/office/powerpoint/2010/main" val="18852750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44E80416-48FF-440C-B39F-EDA8BB24A7E3}"/>
              </a:ext>
            </a:extLst>
          </p:cNvPr>
          <p:cNvSpPr>
            <a:spLocks noGrp="1"/>
          </p:cNvSpPr>
          <p:nvPr>
            <p:ph type="dt" sz="half" idx="10"/>
          </p:nvPr>
        </p:nvSpPr>
        <p:spPr/>
        <p:txBody>
          <a:bodyPr/>
          <a:lstStyle>
            <a:lvl1pPr>
              <a:defRPr/>
            </a:lvl1pPr>
          </a:lstStyle>
          <a:p>
            <a:pPr>
              <a:defRPr/>
            </a:pPr>
            <a:fld id="{A260CA3C-49BB-4FC7-9A8F-7FB615B359D5}" type="datetime1">
              <a:rPr lang="en-US" smtClean="0"/>
              <a:t>1/27/2025</a:t>
            </a:fld>
            <a:endParaRPr lang="en-US"/>
          </a:p>
        </p:txBody>
      </p:sp>
      <p:sp>
        <p:nvSpPr>
          <p:cNvPr id="6" name="Footer Placeholder 4">
            <a:extLst>
              <a:ext uri="{FF2B5EF4-FFF2-40B4-BE49-F238E27FC236}">
                <a16:creationId xmlns:a16="http://schemas.microsoft.com/office/drawing/2014/main" id="{15E4857E-A4A8-4C2E-BD6D-8FA9599A09F4}"/>
              </a:ext>
            </a:extLst>
          </p:cNvPr>
          <p:cNvSpPr>
            <a:spLocks noGrp="1"/>
          </p:cNvSpPr>
          <p:nvPr>
            <p:ph type="ftr" sz="quarter" idx="11"/>
          </p:nvPr>
        </p:nvSpPr>
        <p:spPr/>
        <p:txBody>
          <a:bodyPr/>
          <a:lstStyle>
            <a:lvl1pPr>
              <a:defRPr/>
            </a:lvl1pPr>
          </a:lstStyle>
          <a:p>
            <a:pPr>
              <a:defRPr/>
            </a:pPr>
            <a:r>
              <a:rPr lang="en-US" dirty="0" smtClean="0"/>
              <a:t>Ms. Neha Singh    Essence of Indian Traditional Knowledge              Unit </a:t>
            </a:r>
            <a:r>
              <a:rPr lang="en-US" dirty="0"/>
              <a:t>I</a:t>
            </a:r>
          </a:p>
        </p:txBody>
      </p:sp>
      <p:sp>
        <p:nvSpPr>
          <p:cNvPr id="7" name="Slide Number Placeholder 5">
            <a:extLst>
              <a:ext uri="{FF2B5EF4-FFF2-40B4-BE49-F238E27FC236}">
                <a16:creationId xmlns:a16="http://schemas.microsoft.com/office/drawing/2014/main" id="{46C4B5EA-624C-4D9F-8E03-8ACD37F87B3C}"/>
              </a:ext>
            </a:extLst>
          </p:cNvPr>
          <p:cNvSpPr>
            <a:spLocks noGrp="1"/>
          </p:cNvSpPr>
          <p:nvPr>
            <p:ph type="sldNum" sz="quarter" idx="12"/>
          </p:nvPr>
        </p:nvSpPr>
        <p:spPr/>
        <p:txBody>
          <a:bodyPr/>
          <a:lstStyle>
            <a:lvl1pPr>
              <a:defRPr/>
            </a:lvl1pPr>
          </a:lstStyle>
          <a:p>
            <a:pPr>
              <a:defRPr/>
            </a:pPr>
            <a:fld id="{46180358-A890-4CDF-9067-22437EE94D96}" type="slidenum">
              <a:rPr lang="en-US" altLang="en-US"/>
              <a:pPr>
                <a:defRPr/>
              </a:pPr>
              <a:t>‹#›</a:t>
            </a:fld>
            <a:endParaRPr lang="en-US" altLang="en-US"/>
          </a:p>
        </p:txBody>
      </p:sp>
    </p:spTree>
    <p:extLst>
      <p:ext uri="{BB962C8B-B14F-4D97-AF65-F5344CB8AC3E}">
        <p14:creationId xmlns:p14="http://schemas.microsoft.com/office/powerpoint/2010/main" val="102997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35DECC-9020-47DB-90F6-01285391922C}" type="datetime1">
              <a:rPr lang="en-US" smtClean="0"/>
              <a:t>1/27/2025</a:t>
            </a:fld>
            <a:endParaRPr lang="en-US"/>
          </a:p>
        </p:txBody>
      </p:sp>
      <p:sp>
        <p:nvSpPr>
          <p:cNvPr id="5" name="Footer Placeholder 4"/>
          <p:cNvSpPr>
            <a:spLocks noGrp="1"/>
          </p:cNvSpPr>
          <p:nvPr>
            <p:ph type="ftr" sz="quarter" idx="11"/>
          </p:nvPr>
        </p:nvSpPr>
        <p:spPr/>
        <p:txBody>
          <a:bodyPr/>
          <a:lstStyle/>
          <a:p>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BA9AFBF6-E6FD-4AF1-AF8E-A09683C41B41}"/>
              </a:ext>
            </a:extLst>
          </p:cNvPr>
          <p:cNvSpPr>
            <a:spLocks noGrp="1"/>
          </p:cNvSpPr>
          <p:nvPr>
            <p:ph type="dt" sz="half" idx="10"/>
          </p:nvPr>
        </p:nvSpPr>
        <p:spPr/>
        <p:txBody>
          <a:bodyPr/>
          <a:lstStyle>
            <a:lvl1pPr>
              <a:defRPr/>
            </a:lvl1pPr>
          </a:lstStyle>
          <a:p>
            <a:pPr>
              <a:defRPr/>
            </a:pPr>
            <a:fld id="{DC807D82-5851-46DE-BA64-95B52F394DC3}" type="datetime1">
              <a:rPr lang="en-US" smtClean="0"/>
              <a:t>1/27/2025</a:t>
            </a:fld>
            <a:endParaRPr lang="en-US"/>
          </a:p>
        </p:txBody>
      </p:sp>
      <p:sp>
        <p:nvSpPr>
          <p:cNvPr id="6" name="Footer Placeholder 4">
            <a:extLst>
              <a:ext uri="{FF2B5EF4-FFF2-40B4-BE49-F238E27FC236}">
                <a16:creationId xmlns:a16="http://schemas.microsoft.com/office/drawing/2014/main" id="{491E638A-9957-4D8A-8318-8086B1565D02}"/>
              </a:ext>
            </a:extLst>
          </p:cNvPr>
          <p:cNvSpPr>
            <a:spLocks noGrp="1"/>
          </p:cNvSpPr>
          <p:nvPr>
            <p:ph type="ftr" sz="quarter" idx="11"/>
          </p:nvPr>
        </p:nvSpPr>
        <p:spPr/>
        <p:txBody>
          <a:bodyPr/>
          <a:lstStyle>
            <a:lvl1pPr>
              <a:defRPr/>
            </a:lvl1pPr>
          </a:lstStyle>
          <a:p>
            <a:pPr>
              <a:defRPr/>
            </a:pPr>
            <a:r>
              <a:rPr lang="en-US" dirty="0" smtClean="0"/>
              <a:t>Ms. Neha Singh    Essence of Indian Traditional Knowledge              Unit </a:t>
            </a:r>
            <a:r>
              <a:rPr lang="en-US" dirty="0"/>
              <a:t>I</a:t>
            </a:r>
          </a:p>
        </p:txBody>
      </p:sp>
      <p:sp>
        <p:nvSpPr>
          <p:cNvPr id="7" name="Slide Number Placeholder 5">
            <a:extLst>
              <a:ext uri="{FF2B5EF4-FFF2-40B4-BE49-F238E27FC236}">
                <a16:creationId xmlns:a16="http://schemas.microsoft.com/office/drawing/2014/main" id="{2F30D159-9B09-442F-B2A5-9DFBA3742249}"/>
              </a:ext>
            </a:extLst>
          </p:cNvPr>
          <p:cNvSpPr>
            <a:spLocks noGrp="1"/>
          </p:cNvSpPr>
          <p:nvPr>
            <p:ph type="sldNum" sz="quarter" idx="12"/>
          </p:nvPr>
        </p:nvSpPr>
        <p:spPr/>
        <p:txBody>
          <a:bodyPr/>
          <a:lstStyle>
            <a:lvl1pPr>
              <a:defRPr/>
            </a:lvl1pPr>
          </a:lstStyle>
          <a:p>
            <a:pPr>
              <a:defRPr/>
            </a:pPr>
            <a:fld id="{2727EF90-B55B-4A9F-BFE6-050D273EEB3A}" type="slidenum">
              <a:rPr lang="en-US" altLang="en-US"/>
              <a:pPr>
                <a:defRPr/>
              </a:pPr>
              <a:t>‹#›</a:t>
            </a:fld>
            <a:endParaRPr lang="en-US" altLang="en-US"/>
          </a:p>
        </p:txBody>
      </p:sp>
    </p:spTree>
    <p:extLst>
      <p:ext uri="{BB962C8B-B14F-4D97-AF65-F5344CB8AC3E}">
        <p14:creationId xmlns:p14="http://schemas.microsoft.com/office/powerpoint/2010/main" val="1512419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F532ED-6B13-4329-B690-D9EC1BD26451}"/>
              </a:ext>
            </a:extLst>
          </p:cNvPr>
          <p:cNvSpPr>
            <a:spLocks noGrp="1"/>
          </p:cNvSpPr>
          <p:nvPr>
            <p:ph type="dt" sz="half" idx="10"/>
          </p:nvPr>
        </p:nvSpPr>
        <p:spPr/>
        <p:txBody>
          <a:bodyPr/>
          <a:lstStyle>
            <a:lvl1pPr>
              <a:defRPr/>
            </a:lvl1pPr>
          </a:lstStyle>
          <a:p>
            <a:pPr>
              <a:defRPr/>
            </a:pPr>
            <a:fld id="{C2A90EB5-2352-440D-AF6B-9BED745FDA09}" type="datetime1">
              <a:rPr lang="en-US" smtClean="0"/>
              <a:t>1/27/2025</a:t>
            </a:fld>
            <a:endParaRPr lang="en-US"/>
          </a:p>
        </p:txBody>
      </p:sp>
      <p:sp>
        <p:nvSpPr>
          <p:cNvPr id="5" name="Footer Placeholder 4">
            <a:extLst>
              <a:ext uri="{FF2B5EF4-FFF2-40B4-BE49-F238E27FC236}">
                <a16:creationId xmlns:a16="http://schemas.microsoft.com/office/drawing/2014/main" id="{685AF675-E5B9-42E8-A213-588EFB698159}"/>
              </a:ext>
            </a:extLst>
          </p:cNvPr>
          <p:cNvSpPr>
            <a:spLocks noGrp="1"/>
          </p:cNvSpPr>
          <p:nvPr>
            <p:ph type="ftr" sz="quarter" idx="11"/>
          </p:nvPr>
        </p:nvSpPr>
        <p:spPr/>
        <p:txBody>
          <a:bodyPr/>
          <a:lstStyle>
            <a:lvl1pPr>
              <a:defRPr/>
            </a:lvl1pPr>
          </a:lstStyle>
          <a:p>
            <a:pPr>
              <a:defRPr/>
            </a:pPr>
            <a:r>
              <a:rPr lang="en-US" dirty="0" smtClean="0"/>
              <a:t>Ms. Neha Singh    Essence of Indian Traditional Knowledge              Unit </a:t>
            </a:r>
            <a:r>
              <a:rPr lang="en-US" dirty="0"/>
              <a:t>I</a:t>
            </a:r>
          </a:p>
        </p:txBody>
      </p:sp>
      <p:sp>
        <p:nvSpPr>
          <p:cNvPr id="6" name="Slide Number Placeholder 5">
            <a:extLst>
              <a:ext uri="{FF2B5EF4-FFF2-40B4-BE49-F238E27FC236}">
                <a16:creationId xmlns:a16="http://schemas.microsoft.com/office/drawing/2014/main" id="{5803CC56-E304-44A0-A780-1E832A724D06}"/>
              </a:ext>
            </a:extLst>
          </p:cNvPr>
          <p:cNvSpPr>
            <a:spLocks noGrp="1"/>
          </p:cNvSpPr>
          <p:nvPr>
            <p:ph type="sldNum" sz="quarter" idx="12"/>
          </p:nvPr>
        </p:nvSpPr>
        <p:spPr/>
        <p:txBody>
          <a:bodyPr/>
          <a:lstStyle>
            <a:lvl1pPr>
              <a:defRPr/>
            </a:lvl1pPr>
          </a:lstStyle>
          <a:p>
            <a:pPr>
              <a:defRPr/>
            </a:pPr>
            <a:fld id="{67C7493E-CFA2-409A-A538-704D0D39B39D}" type="slidenum">
              <a:rPr lang="en-US" altLang="en-US"/>
              <a:pPr>
                <a:defRPr/>
              </a:pPr>
              <a:t>‹#›</a:t>
            </a:fld>
            <a:endParaRPr lang="en-US" altLang="en-US"/>
          </a:p>
        </p:txBody>
      </p:sp>
    </p:spTree>
    <p:extLst>
      <p:ext uri="{BB962C8B-B14F-4D97-AF65-F5344CB8AC3E}">
        <p14:creationId xmlns:p14="http://schemas.microsoft.com/office/powerpoint/2010/main" val="19473963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51405-74F6-4F08-BA2E-80C9AEC4003E}"/>
              </a:ext>
            </a:extLst>
          </p:cNvPr>
          <p:cNvSpPr>
            <a:spLocks noGrp="1"/>
          </p:cNvSpPr>
          <p:nvPr>
            <p:ph type="dt" sz="half" idx="10"/>
          </p:nvPr>
        </p:nvSpPr>
        <p:spPr/>
        <p:txBody>
          <a:bodyPr/>
          <a:lstStyle>
            <a:lvl1pPr>
              <a:defRPr/>
            </a:lvl1pPr>
          </a:lstStyle>
          <a:p>
            <a:pPr>
              <a:defRPr/>
            </a:pPr>
            <a:fld id="{D927BAF5-ED27-4B28-9469-7343621812A0}" type="datetime1">
              <a:rPr lang="en-US" smtClean="0"/>
              <a:t>1/27/2025</a:t>
            </a:fld>
            <a:endParaRPr lang="en-US"/>
          </a:p>
        </p:txBody>
      </p:sp>
      <p:sp>
        <p:nvSpPr>
          <p:cNvPr id="5" name="Footer Placeholder 4">
            <a:extLst>
              <a:ext uri="{FF2B5EF4-FFF2-40B4-BE49-F238E27FC236}">
                <a16:creationId xmlns:a16="http://schemas.microsoft.com/office/drawing/2014/main" id="{E1BBF154-A171-4BA0-8A74-3F0F1BEA98DC}"/>
              </a:ext>
            </a:extLst>
          </p:cNvPr>
          <p:cNvSpPr>
            <a:spLocks noGrp="1"/>
          </p:cNvSpPr>
          <p:nvPr>
            <p:ph type="ftr" sz="quarter" idx="11"/>
          </p:nvPr>
        </p:nvSpPr>
        <p:spPr/>
        <p:txBody>
          <a:bodyPr/>
          <a:lstStyle>
            <a:lvl1pPr>
              <a:defRPr/>
            </a:lvl1pPr>
          </a:lstStyle>
          <a:p>
            <a:pPr>
              <a:defRPr/>
            </a:pPr>
            <a:r>
              <a:rPr lang="en-US" dirty="0" smtClean="0"/>
              <a:t>Ms. Neha Singh    Essence of Indian Traditional Knowledge              Unit </a:t>
            </a:r>
            <a:r>
              <a:rPr lang="en-US" dirty="0"/>
              <a:t>I</a:t>
            </a:r>
          </a:p>
        </p:txBody>
      </p:sp>
      <p:sp>
        <p:nvSpPr>
          <p:cNvPr id="6" name="Slide Number Placeholder 5">
            <a:extLst>
              <a:ext uri="{FF2B5EF4-FFF2-40B4-BE49-F238E27FC236}">
                <a16:creationId xmlns:a16="http://schemas.microsoft.com/office/drawing/2014/main" id="{27F544F9-5863-4CCD-970E-C960956386D0}"/>
              </a:ext>
            </a:extLst>
          </p:cNvPr>
          <p:cNvSpPr>
            <a:spLocks noGrp="1"/>
          </p:cNvSpPr>
          <p:nvPr>
            <p:ph type="sldNum" sz="quarter" idx="12"/>
          </p:nvPr>
        </p:nvSpPr>
        <p:spPr/>
        <p:txBody>
          <a:bodyPr/>
          <a:lstStyle>
            <a:lvl1pPr>
              <a:defRPr/>
            </a:lvl1pPr>
          </a:lstStyle>
          <a:p>
            <a:pPr>
              <a:defRPr/>
            </a:pPr>
            <a:fld id="{2EC660EE-E6FC-4660-8048-975304C5E9C6}" type="slidenum">
              <a:rPr lang="en-US" altLang="en-US"/>
              <a:pPr>
                <a:defRPr/>
              </a:pPr>
              <a:t>‹#›</a:t>
            </a:fld>
            <a:endParaRPr lang="en-US" altLang="en-US"/>
          </a:p>
        </p:txBody>
      </p:sp>
    </p:spTree>
    <p:extLst>
      <p:ext uri="{BB962C8B-B14F-4D97-AF65-F5344CB8AC3E}">
        <p14:creationId xmlns:p14="http://schemas.microsoft.com/office/powerpoint/2010/main" val="3209448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E395EF-A3A1-4A88-B92D-1D948D13BFC1}" type="datetime1">
              <a:rPr lang="en-US" smtClean="0"/>
              <a:t>1/27/2025</a:t>
            </a:fld>
            <a:endParaRPr lang="en-US"/>
          </a:p>
        </p:txBody>
      </p:sp>
      <p:sp>
        <p:nvSpPr>
          <p:cNvPr id="5" name="Footer Placeholder 4"/>
          <p:cNvSpPr>
            <a:spLocks noGrp="1"/>
          </p:cNvSpPr>
          <p:nvPr>
            <p:ph type="ftr" sz="quarter" idx="11"/>
          </p:nvPr>
        </p:nvSpPr>
        <p:spPr/>
        <p:txBody>
          <a:bodyPr/>
          <a:lstStyle/>
          <a:p>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85C95B-2B1C-471C-88FA-3FF758490D5F}" type="datetime1">
              <a:rPr lang="en-US" smtClean="0"/>
              <a:t>1/27/2025</a:t>
            </a:fld>
            <a:endParaRPr lang="en-US"/>
          </a:p>
        </p:txBody>
      </p:sp>
      <p:sp>
        <p:nvSpPr>
          <p:cNvPr id="6" name="Footer Placeholder 5"/>
          <p:cNvSpPr>
            <a:spLocks noGrp="1"/>
          </p:cNvSpPr>
          <p:nvPr>
            <p:ph type="ftr" sz="quarter" idx="11"/>
          </p:nvPr>
        </p:nvSpPr>
        <p:spPr/>
        <p:txBody>
          <a:bodyPr/>
          <a:lstStyle/>
          <a:p>
            <a:r>
              <a:rPr lang="en-US" dirty="0" smtClean="0"/>
              <a:t>Ms. Neha Singh    Essence of Indian Traditional Knowledge              Unit </a:t>
            </a:r>
            <a:r>
              <a:rPr lang="en-US" dirty="0"/>
              <a:t>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C072EEB-6684-44BE-85A3-8B1175BE9D10}" type="datetime1">
              <a:rPr lang="en-US" smtClean="0"/>
              <a:t>1/27/2025</a:t>
            </a:fld>
            <a:endParaRPr lang="en-US"/>
          </a:p>
        </p:txBody>
      </p:sp>
      <p:sp>
        <p:nvSpPr>
          <p:cNvPr id="8" name="Footer Placeholder 7"/>
          <p:cNvSpPr>
            <a:spLocks noGrp="1"/>
          </p:cNvSpPr>
          <p:nvPr>
            <p:ph type="ftr" sz="quarter" idx="11"/>
          </p:nvPr>
        </p:nvSpPr>
        <p:spPr/>
        <p:txBody>
          <a:bodyPr/>
          <a:lstStyle/>
          <a:p>
            <a:r>
              <a:rPr lang="en-US" dirty="0" smtClean="0"/>
              <a:t>Ms. Neha Singh    Essence of Indian Traditional Knowledge              Unit </a:t>
            </a:r>
            <a:r>
              <a:rPr lang="en-US" dirty="0"/>
              <a:t>I</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B24A9D5-6BF1-4E59-8553-0922BA0DF094}" type="datetime1">
              <a:rPr lang="en-US" smtClean="0"/>
              <a:t>1/27/2025</a:t>
            </a:fld>
            <a:endParaRPr lang="en-US"/>
          </a:p>
        </p:txBody>
      </p:sp>
      <p:sp>
        <p:nvSpPr>
          <p:cNvPr id="4" name="Footer Placeholder 3"/>
          <p:cNvSpPr>
            <a:spLocks noGrp="1"/>
          </p:cNvSpPr>
          <p:nvPr>
            <p:ph type="ftr" sz="quarter" idx="11"/>
          </p:nvPr>
        </p:nvSpPr>
        <p:spPr/>
        <p:txBody>
          <a:bodyPr/>
          <a:lstStyle/>
          <a:p>
            <a:r>
              <a:rPr lang="en-US" dirty="0" smtClean="0"/>
              <a:t>Ms. Neha Singh    Essence of Indian Traditional Knowledge              Unit </a:t>
            </a:r>
            <a:r>
              <a:rPr lang="en-US" dirty="0"/>
              <a:t>I</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66F7DE-7D44-45FD-AA26-12DDEB1E320E}" type="datetime1">
              <a:rPr lang="en-US" smtClean="0"/>
              <a:t>1/27/2025</a:t>
            </a:fld>
            <a:endParaRPr lang="en-US"/>
          </a:p>
        </p:txBody>
      </p:sp>
      <p:sp>
        <p:nvSpPr>
          <p:cNvPr id="3" name="Footer Placeholder 2"/>
          <p:cNvSpPr>
            <a:spLocks noGrp="1"/>
          </p:cNvSpPr>
          <p:nvPr>
            <p:ph type="ftr" sz="quarter" idx="11"/>
          </p:nvPr>
        </p:nvSpPr>
        <p:spPr/>
        <p:txBody>
          <a:bodyPr/>
          <a:lstStyle/>
          <a:p>
            <a:r>
              <a:rPr lang="en-US" dirty="0" smtClean="0"/>
              <a:t>Ms. Neha Singh    Essence of Indian Traditional Knowledge              Unit </a:t>
            </a:r>
            <a:r>
              <a:rPr lang="en-US" dirty="0"/>
              <a:t>I</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B82D93-D267-4DC1-8DBB-AE7F8C9FB022}" type="datetime1">
              <a:rPr lang="en-US" smtClean="0"/>
              <a:t>1/27/2025</a:t>
            </a:fld>
            <a:endParaRPr lang="en-US"/>
          </a:p>
        </p:txBody>
      </p:sp>
      <p:sp>
        <p:nvSpPr>
          <p:cNvPr id="6" name="Footer Placeholder 5"/>
          <p:cNvSpPr>
            <a:spLocks noGrp="1"/>
          </p:cNvSpPr>
          <p:nvPr>
            <p:ph type="ftr" sz="quarter" idx="11"/>
          </p:nvPr>
        </p:nvSpPr>
        <p:spPr/>
        <p:txBody>
          <a:bodyPr/>
          <a:lstStyle/>
          <a:p>
            <a:r>
              <a:rPr lang="en-US" dirty="0" smtClean="0"/>
              <a:t>Ms. Neha Singh    Essence of Indian Traditional Knowledge              Unit </a:t>
            </a:r>
            <a:r>
              <a:rPr lang="en-US" dirty="0"/>
              <a:t>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683266-0A9E-4AAE-9059-E976BA31C91E}" type="datetime1">
              <a:rPr lang="en-US" smtClean="0"/>
              <a:t>1/27/2025</a:t>
            </a:fld>
            <a:endParaRPr lang="en-US"/>
          </a:p>
        </p:txBody>
      </p:sp>
      <p:sp>
        <p:nvSpPr>
          <p:cNvPr id="6" name="Footer Placeholder 5"/>
          <p:cNvSpPr>
            <a:spLocks noGrp="1"/>
          </p:cNvSpPr>
          <p:nvPr>
            <p:ph type="ftr" sz="quarter" idx="11"/>
          </p:nvPr>
        </p:nvSpPr>
        <p:spPr/>
        <p:txBody>
          <a:bodyPr/>
          <a:lstStyle/>
          <a:p>
            <a:r>
              <a:rPr lang="en-US" dirty="0" smtClean="0"/>
              <a:t>Ms. Neha Singh    Essence of Indian Traditional Knowledge              Unit </a:t>
            </a:r>
            <a:r>
              <a:rPr lang="en-US" dirty="0"/>
              <a:t>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D90299-9ECE-4C2A-AB59-FDADB8062957}" type="datetime1">
              <a:rPr lang="en-US" smtClean="0"/>
              <a:t>1/27/2025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Ms. Neha Singh    Essence of Indian Traditional Knowledge              Unit </a:t>
            </a:r>
            <a:r>
              <a:rPr lang="en-US" dirty="0"/>
              <a:t>I</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13E79F29-22E9-4448-99A4-346DAD2DA405}"/>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36BA33CD-6FFA-4598-862A-F084E75EA78F}"/>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818013F8-6839-456F-9C37-CAC78A39AB4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D2BC1C66-8378-4534-8AA4-FCBCE15313BC}" type="datetime1">
              <a:rPr lang="en-US" smtClean="0"/>
              <a:t>1/27/2025</a:t>
            </a:fld>
            <a:endParaRPr lang="en-US"/>
          </a:p>
        </p:txBody>
      </p:sp>
      <p:sp>
        <p:nvSpPr>
          <p:cNvPr id="5" name="Footer Placeholder 4">
            <a:extLst>
              <a:ext uri="{FF2B5EF4-FFF2-40B4-BE49-F238E27FC236}">
                <a16:creationId xmlns:a16="http://schemas.microsoft.com/office/drawing/2014/main" id="{7CF141B9-9CC2-46C6-BD3B-3012EBF8C550}"/>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r>
              <a:rPr lang="en-US" dirty="0" smtClean="0"/>
              <a:t>Ms. Neha Singh    Essence of Indian Traditional Knowledge              Unit </a:t>
            </a:r>
            <a:r>
              <a:rPr lang="en-US" dirty="0"/>
              <a:t>I</a:t>
            </a:r>
          </a:p>
        </p:txBody>
      </p:sp>
      <p:sp>
        <p:nvSpPr>
          <p:cNvPr id="6" name="Slide Number Placeholder 5">
            <a:extLst>
              <a:ext uri="{FF2B5EF4-FFF2-40B4-BE49-F238E27FC236}">
                <a16:creationId xmlns:a16="http://schemas.microsoft.com/office/drawing/2014/main" id="{AC4EE47D-C3C2-424A-AC4F-11DD236AA750}"/>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BB01A63E-60F3-4A4A-BF0B-6A456048A27B}" type="slidenum">
              <a:rPr lang="en-US" altLang="en-US"/>
              <a:pPr>
                <a:defRPr/>
              </a:pPr>
              <a:t>‹#›</a:t>
            </a:fld>
            <a:endParaRPr lang="en-US" altLang="en-US"/>
          </a:p>
        </p:txBody>
      </p:sp>
    </p:spTree>
    <p:extLst>
      <p:ext uri="{BB962C8B-B14F-4D97-AF65-F5344CB8AC3E}">
        <p14:creationId xmlns:p14="http://schemas.microsoft.com/office/powerpoint/2010/main" val="21614219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hemeOverride" Target="../theme/themeOverride7.xml"/><Relationship Id="rId4" Type="http://schemas.openxmlformats.org/officeDocument/2006/relationships/image" Target="../media/image2.png"/></Relationships>
</file>

<file path=ppt/slides/_rels/slide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s://www.youtube.com/watch?v=wjepzXnEqYo" TargetMode="External"/><Relationship Id="rId2" Type="http://schemas.openxmlformats.org/officeDocument/2006/relationships/image" Target="../media/image26.gif"/><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3" Type="http://schemas.openxmlformats.org/officeDocument/2006/relationships/hyperlink" Target="https://www.youtube.com/watch?v=mqSkJIRuBNU" TargetMode="External"/><Relationship Id="rId7" Type="http://schemas.openxmlformats.org/officeDocument/2006/relationships/image" Target="../media/image2.png"/><Relationship Id="rId2" Type="http://schemas.openxmlformats.org/officeDocument/2006/relationships/hyperlink" Target="https://www.youtube.com/watch?v=wjepzXnEqYo" TargetMode="External"/><Relationship Id="rId1" Type="http://schemas.openxmlformats.org/officeDocument/2006/relationships/slideLayout" Target="../slideLayouts/slideLayout2.xml"/><Relationship Id="rId6" Type="http://schemas.openxmlformats.org/officeDocument/2006/relationships/hyperlink" Target="https://www.youtube.com/watch?v=np0-CSC8L1k" TargetMode="External"/><Relationship Id="rId5" Type="http://schemas.openxmlformats.org/officeDocument/2006/relationships/hyperlink" Target="https://www.youtube.com/watch?v=CVM7FWttwsE" TargetMode="External"/><Relationship Id="rId4" Type="http://schemas.openxmlformats.org/officeDocument/2006/relationships/hyperlink" Target="https://www.youtube.com/watch?v=sfzON9BpYaM" TargetMode="External"/></Relationships>
</file>

<file path=ppt/slides/_rels/slide1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jgQlf3DM_GU&amp;t=625s"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hemeOverride" Target="../theme/themeOverride2.xml"/><Relationship Id="rId5" Type="http://schemas.openxmlformats.org/officeDocument/2006/relationships/image" Target="../media/image2.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7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52600" y="906463"/>
            <a:ext cx="6400800" cy="1371600"/>
          </a:xfrm>
        </p:spPr>
        <p:style>
          <a:lnRef idx="2">
            <a:schemeClr val="accent5"/>
          </a:lnRef>
          <a:fillRef idx="1">
            <a:schemeClr val="lt1"/>
          </a:fillRef>
          <a:effectRef idx="0">
            <a:schemeClr val="accent5"/>
          </a:effectRef>
          <a:fontRef idx="minor">
            <a:schemeClr val="dk1"/>
          </a:fontRef>
        </p:style>
        <p:txBody>
          <a:bodyPr>
            <a:normAutofit/>
          </a:bodyPr>
          <a:lstStyle/>
          <a:p>
            <a:r>
              <a:rPr lang="en-US" sz="2500" b="1" dirty="0">
                <a:solidFill>
                  <a:schemeClr val="tx1"/>
                </a:solidFill>
              </a:rPr>
              <a:t>Society State and Polity in India</a:t>
            </a:r>
          </a:p>
          <a:p>
            <a:endParaRPr lang="en-US" sz="2500" b="1" dirty="0">
              <a:solidFill>
                <a:schemeClr val="tx1"/>
              </a:solidFill>
            </a:endParaRPr>
          </a:p>
        </p:txBody>
      </p:sp>
      <p:sp>
        <p:nvSpPr>
          <p:cNvPr id="6" name="Subtitle 2"/>
          <p:cNvSpPr txBox="1">
            <a:spLocks/>
          </p:cNvSpPr>
          <p:nvPr/>
        </p:nvSpPr>
        <p:spPr>
          <a:xfrm>
            <a:off x="5791200" y="39624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smtClean="0">
                <a:solidFill>
                  <a:schemeClr val="tx1"/>
                </a:solidFill>
              </a:rPr>
              <a:t>Ms. Neha Singh</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smtClean="0">
                <a:solidFill>
                  <a:schemeClr val="tx1"/>
                </a:solidFill>
              </a:rPr>
              <a:t>(Assistant professor)</a:t>
            </a:r>
            <a:endParaRPr lang="en-US" sz="2400" dirty="0">
              <a:solidFill>
                <a:schemeClr val="tx1"/>
              </a:solidFill>
            </a:endParaRP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B955DE69-4834-48C3-8AA5-359A12B901D6}" type="datetime1">
              <a:rPr lang="en-US" smtClean="0"/>
              <a:t>1/27/2025</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a:p>
        </p:txBody>
      </p:sp>
      <p:sp>
        <p:nvSpPr>
          <p:cNvPr id="12" name="Subtitle 2"/>
          <p:cNvSpPr txBox="1">
            <a:spLocks/>
          </p:cNvSpPr>
          <p:nvPr/>
        </p:nvSpPr>
        <p:spPr>
          <a:xfrm>
            <a:off x="137160" y="2535239"/>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500" noProof="0" dirty="0">
                <a:solidFill>
                  <a:schemeClr val="tx1"/>
                </a:solidFill>
              </a:rPr>
              <a:t>Unit</a:t>
            </a:r>
            <a:r>
              <a:rPr kumimoji="0" lang="en-US" sz="2500" b="0" i="0" u="none" strike="noStrike" kern="1200" cap="none" spc="0" normalizeH="0" baseline="0" noProof="0" dirty="0">
                <a:ln>
                  <a:noFill/>
                </a:ln>
                <a:solidFill>
                  <a:schemeClr val="tx1"/>
                </a:solidFill>
                <a:effectLst/>
                <a:uLnTx/>
                <a:uFillTx/>
                <a:latin typeface="+mn-lt"/>
                <a:ea typeface="+mn-ea"/>
                <a:cs typeface="+mn-cs"/>
              </a:rPr>
              <a:t>:</a:t>
            </a:r>
            <a:r>
              <a:rPr kumimoji="0" lang="en-US" sz="2500" b="0" i="0" u="none" strike="noStrike" kern="1200" cap="none" spc="0" normalizeH="0" noProof="0" dirty="0">
                <a:ln>
                  <a:noFill/>
                </a:ln>
                <a:solidFill>
                  <a:schemeClr val="tx1"/>
                </a:solidFill>
                <a:effectLst/>
                <a:uLnTx/>
                <a:uFillTx/>
                <a:latin typeface="+mn-lt"/>
                <a:ea typeface="+mn-ea"/>
                <a:cs typeface="+mn-cs"/>
              </a:rPr>
              <a:t> 1</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Footer Placeholder 12"/>
          <p:cNvSpPr>
            <a:spLocks noGrp="1"/>
          </p:cNvSpPr>
          <p:nvPr>
            <p:ph type="ftr" sz="quarter" idx="11"/>
          </p:nvPr>
        </p:nvSpPr>
        <p:spPr>
          <a:xfrm>
            <a:off x="1295400" y="6005513"/>
            <a:ext cx="7010400" cy="715962"/>
          </a:xfrm>
        </p:spPr>
        <p:txBody>
          <a:bodyPr/>
          <a:lstStyle/>
          <a:p>
            <a:pPr lvl="0">
              <a:spcBef>
                <a:spcPct val="20000"/>
              </a:spcBef>
              <a:defRPr/>
            </a:pPr>
            <a:r>
              <a:rPr lang="en-US" dirty="0" smtClean="0"/>
              <a:t>Ms. Neha Singh    Essence of Indian Traditional Knowledge              Unit </a:t>
            </a:r>
            <a:r>
              <a:rPr lang="en-US" dirty="0"/>
              <a:t>I</a:t>
            </a:r>
          </a:p>
        </p:txBody>
      </p:sp>
      <p:sp>
        <p:nvSpPr>
          <p:cNvPr id="14" name="Subtitle 2"/>
          <p:cNvSpPr txBox="1">
            <a:spLocks/>
          </p:cNvSpPr>
          <p:nvPr/>
        </p:nvSpPr>
        <p:spPr>
          <a:xfrm>
            <a:off x="152400" y="3304383"/>
            <a:ext cx="5143500" cy="1336673"/>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lvl="0" algn="ctr">
              <a:spcBef>
                <a:spcPct val="20000"/>
              </a:spcBef>
              <a:defRPr/>
            </a:pPr>
            <a:r>
              <a:rPr lang="en-US" sz="2400" dirty="0">
                <a:solidFill>
                  <a:schemeClr val="tx1"/>
                </a:solidFill>
                <a:latin typeface="Times New Roman" panose="02020603050405020304" pitchFamily="18" charset="0"/>
                <a:cs typeface="Times New Roman" panose="02020603050405020304" pitchFamily="18" charset="0"/>
              </a:rPr>
              <a:t>Essence of Indian Traditional </a:t>
            </a:r>
            <a:r>
              <a:rPr lang="en-US" sz="2400" dirty="0" smtClean="0">
                <a:solidFill>
                  <a:schemeClr val="tx1"/>
                </a:solidFill>
                <a:latin typeface="Times New Roman" panose="02020603050405020304" pitchFamily="18" charset="0"/>
                <a:cs typeface="Times New Roman" panose="02020603050405020304" pitchFamily="18" charset="0"/>
              </a:rPr>
              <a:t>Knowledge</a:t>
            </a:r>
          </a:p>
          <a:p>
            <a:pPr lvl="0" algn="ctr">
              <a:spcBef>
                <a:spcPct val="20000"/>
              </a:spcBef>
              <a:defRPr/>
            </a:pPr>
            <a:r>
              <a:rPr lang="en-IN" sz="2400" smtClean="0"/>
              <a:t>AMICANC0502 </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15" name="Subtitle 2"/>
          <p:cNvSpPr txBox="1">
            <a:spLocks/>
          </p:cNvSpPr>
          <p:nvPr/>
        </p:nvSpPr>
        <p:spPr>
          <a:xfrm>
            <a:off x="152400" y="4876800"/>
            <a:ext cx="51054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1" dirty="0" smtClean="0">
                <a:solidFill>
                  <a:schemeClr val="tx1"/>
                </a:solidFill>
              </a:rPr>
              <a:t>MCAINT</a:t>
            </a:r>
            <a:r>
              <a:rPr kumimoji="0" lang="en-US" sz="2400" b="1" i="0" u="none" strike="noStrike" kern="1200" cap="none" spc="0" normalizeH="0" baseline="0" noProof="0" dirty="0" smtClean="0">
                <a:ln>
                  <a:noFill/>
                </a:ln>
                <a:solidFill>
                  <a:schemeClr val="tx1"/>
                </a:solidFill>
                <a:effectLst/>
                <a:uLnTx/>
                <a:uFillTx/>
                <a:latin typeface="+mn-lt"/>
                <a:ea typeface="+mn-ea"/>
                <a:cs typeface="+mn-cs"/>
              </a:rPr>
              <a:t> </a:t>
            </a:r>
            <a:r>
              <a:rPr kumimoji="0" lang="en-US" sz="2400" b="1" i="0" u="none" strike="noStrike" kern="1200" cap="none" spc="0" normalizeH="0" baseline="0" noProof="0" dirty="0">
                <a:ln>
                  <a:noFill/>
                </a:ln>
                <a:solidFill>
                  <a:schemeClr val="tx1"/>
                </a:solidFill>
                <a:effectLst/>
                <a:uLnTx/>
                <a:uFillTx/>
                <a:latin typeface="+mn-lt"/>
                <a:ea typeface="+mn-ea"/>
                <a:cs typeface="+mn-cs"/>
              </a:rPr>
              <a:t>VI semester</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 y="16413"/>
            <a:ext cx="1158240" cy="695422"/>
          </a:xfrm>
          <a:prstGeom prst="rect">
            <a:avLst/>
          </a:prstGeom>
        </p:spPr>
      </p:pic>
      <p:sp>
        <p:nvSpPr>
          <p:cNvPr id="7" name="Title 6"/>
          <p:cNvSpPr>
            <a:spLocks noGrp="1"/>
          </p:cNvSpPr>
          <p:nvPr>
            <p:ph type="ctrTitle"/>
          </p:nvPr>
        </p:nvSpPr>
        <p:spPr/>
        <p:txBody>
          <a:bodyPr/>
          <a:lstStyle/>
          <a:p>
            <a:r>
              <a:rPr lang="en-IN" dirty="0" smtClean="0"/>
              <a:t>UNIT 1</a:t>
            </a:r>
            <a:endParaRPr lang="en-IN" dirty="0"/>
          </a:p>
        </p:txBody>
      </p:sp>
      <p:sp>
        <p:nvSpPr>
          <p:cNvPr id="17" name="Title 1"/>
          <p:cNvSpPr txBox="1">
            <a:spLocks/>
          </p:cNvSpPr>
          <p:nvPr/>
        </p:nvSpPr>
        <p:spPr>
          <a:xfrm>
            <a:off x="1371600" y="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smtClean="0"/>
              <a:t>Noida Institute of Engineering and Technology, </a:t>
            </a:r>
            <a:r>
              <a:rPr lang="en-US" sz="2400" dirty="0" smtClean="0"/>
              <a:t>Greater</a:t>
            </a:r>
            <a:r>
              <a:rPr lang="en-US" sz="2800" dirty="0" smtClean="0"/>
              <a:t> No</a:t>
            </a:r>
            <a:r>
              <a:rPr lang="en-IN" sz="2800" dirty="0" smtClean="0"/>
              <a:t>​</a:t>
            </a:r>
            <a:r>
              <a:rPr lang="en-US" sz="2800" dirty="0" err="1" smtClean="0"/>
              <a:t>ida</a:t>
            </a: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599"/>
            <a:ext cx="8229600" cy="4648201"/>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CO4: Aware of holistic life styles of Yogic-science and wisdom capsules in Sanskrit literature that are important in modern society with rapid technological advancements and societal disruptions.</a:t>
            </a:r>
          </a:p>
          <a:p>
            <a:pPr algn="just">
              <a:lnSpc>
                <a:spcPct val="150000"/>
              </a:lnSpc>
            </a:pPr>
            <a:r>
              <a:rPr lang="en-US" sz="2200" dirty="0">
                <a:latin typeface="Times New Roman" panose="02020603050405020304" pitchFamily="18" charset="0"/>
                <a:cs typeface="Times New Roman" panose="02020603050405020304" pitchFamily="18" charset="0"/>
              </a:rPr>
              <a:t>CO5: Acquaint students with Indian Knowledge System, Indian perspective of modern scientific world-view and basic principles of Yoga and holistic health care system.</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DD3A7B8F-279B-4F14-8EE9-B79F40EA3E52}" type="datetime1">
              <a:rPr lang="en-US" smtClean="0"/>
              <a:t>1/27/2025</a:t>
            </a:fld>
            <a:endParaRPr lang="en-US"/>
          </a:p>
        </p:txBody>
      </p:sp>
      <p:sp>
        <p:nvSpPr>
          <p:cNvPr id="5" name="Footer Placeholder 4"/>
          <p:cNvSpPr>
            <a:spLocks noGrp="1"/>
          </p:cNvSpPr>
          <p:nvPr>
            <p:ph type="ftr" sz="quarter" idx="11"/>
          </p:nvPr>
        </p:nvSpPr>
        <p:spPr>
          <a:xfrm>
            <a:off x="1600200" y="6356351"/>
            <a:ext cx="6248400" cy="365124"/>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dirty="0"/>
          </a:p>
        </p:txBody>
      </p:sp>
      <p:sp>
        <p:nvSpPr>
          <p:cNvPr id="7" name="Title 1"/>
          <p:cNvSpPr txBox="1">
            <a:spLocks/>
          </p:cNvSpPr>
          <p:nvPr/>
        </p:nvSpPr>
        <p:spPr>
          <a:xfrm>
            <a:off x="1346200" y="-1016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r>
              <a:rPr lang="en-US" dirty="0"/>
              <a:t>Course Outcome (Continue…)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8204796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The concept of purusārthas is the fundamental principle of Indian social ethics. The word purusārtha means “attainments” or “life purposes”. </a:t>
            </a:r>
          </a:p>
          <a:p>
            <a:pPr algn="just">
              <a:lnSpc>
                <a:spcPct val="150000"/>
              </a:lnSpc>
            </a:pPr>
            <a:r>
              <a:rPr lang="en-US" sz="2200" dirty="0">
                <a:latin typeface="Times New Roman" panose="02020603050405020304" pitchFamily="18" charset="0"/>
                <a:cs typeface="Times New Roman" panose="02020603050405020304" pitchFamily="18" charset="0"/>
              </a:rPr>
              <a:t>The aim of every person is to attain the four noble ends or purusārtha. </a:t>
            </a:r>
          </a:p>
          <a:p>
            <a:pPr algn="just">
              <a:lnSpc>
                <a:spcPct val="150000"/>
              </a:lnSpc>
            </a:pPr>
            <a:r>
              <a:rPr lang="en-US" sz="2200" dirty="0">
                <a:latin typeface="Times New Roman" panose="02020603050405020304" pitchFamily="18" charset="0"/>
                <a:cs typeface="Times New Roman" panose="02020603050405020304" pitchFamily="18" charset="0"/>
              </a:rPr>
              <a:t>These four purusārthas are — dharma, artha, kāma and moksha.</a:t>
            </a:r>
          </a:p>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Dharma</a:t>
            </a:r>
            <a:r>
              <a:rPr lang="en-US"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Dharma or the principle of righteousness is considered to be the supreme of the purusārthas.</a:t>
            </a:r>
          </a:p>
          <a:p>
            <a:pPr algn="just">
              <a:lnSpc>
                <a:spcPct val="150000"/>
              </a:lnSpc>
            </a:pPr>
            <a:r>
              <a:rPr lang="en-US" sz="2200" dirty="0">
                <a:latin typeface="Times New Roman" panose="02020603050405020304" pitchFamily="18" charset="0"/>
                <a:cs typeface="Times New Roman" panose="02020603050405020304" pitchFamily="18" charset="0"/>
              </a:rPr>
              <a:t>It is derived from the Sanskrit root </a:t>
            </a:r>
            <a:r>
              <a:rPr lang="en-US" sz="2200" b="1" dirty="0">
                <a:latin typeface="Times New Roman" panose="02020603050405020304" pitchFamily="18" charset="0"/>
                <a:cs typeface="Times New Roman" panose="02020603050405020304" pitchFamily="18" charset="0"/>
              </a:rPr>
              <a:t>dhr</a:t>
            </a:r>
            <a:r>
              <a:rPr lang="en-US" sz="2200" dirty="0">
                <a:latin typeface="Times New Roman" panose="02020603050405020304" pitchFamily="18" charset="0"/>
                <a:cs typeface="Times New Roman" panose="02020603050405020304" pitchFamily="18" charset="0"/>
              </a:rPr>
              <a:t>, which connotes to sustain, support or uphold. Dharma in ancient India was a code of conduct for members of the society.</a:t>
            </a:r>
          </a:p>
        </p:txBody>
      </p:sp>
      <p:sp>
        <p:nvSpPr>
          <p:cNvPr id="4" name="Date Placeholder 3"/>
          <p:cNvSpPr>
            <a:spLocks noGrp="1"/>
          </p:cNvSpPr>
          <p:nvPr>
            <p:ph type="dt" sz="half" idx="10"/>
          </p:nvPr>
        </p:nvSpPr>
        <p:spPr/>
        <p:txBody>
          <a:bodyPr/>
          <a:lstStyle/>
          <a:p>
            <a:fld id="{D02FA87C-728E-4473-9ACB-533F5D40EACF}"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100</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Purusārtha</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7033054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433AC36C-979D-48BB-BF00-E9AA282A677D}"/>
              </a:ext>
            </a:extLst>
          </p:cNvPr>
          <p:cNvPicPr>
            <a:picLocks noGrp="1" noChangeAspect="1"/>
          </p:cNvPicPr>
          <p:nvPr>
            <p:ph idx="1"/>
          </p:nvPr>
        </p:nvPicPr>
        <p:blipFill>
          <a:blip r:embed="rId3"/>
          <a:stretch>
            <a:fillRect/>
          </a:stretch>
        </p:blipFill>
        <p:spPr>
          <a:xfrm>
            <a:off x="228600" y="1036183"/>
            <a:ext cx="8763000" cy="5320166"/>
          </a:xfrm>
          <a:prstGeom prst="rect">
            <a:avLst/>
          </a:prstGeom>
        </p:spPr>
      </p:pic>
      <p:sp>
        <p:nvSpPr>
          <p:cNvPr id="4" name="Date Placeholder 3"/>
          <p:cNvSpPr>
            <a:spLocks noGrp="1"/>
          </p:cNvSpPr>
          <p:nvPr>
            <p:ph type="dt" sz="half" idx="10"/>
          </p:nvPr>
        </p:nvSpPr>
        <p:spPr/>
        <p:txBody>
          <a:bodyPr/>
          <a:lstStyle/>
          <a:p>
            <a:fld id="{D02FA87C-728E-4473-9ACB-533F5D40EACF}"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101</a:t>
            </a:fld>
            <a:endParaRPr lang="en-US" dirty="0"/>
          </a:p>
        </p:txBody>
      </p:sp>
      <p:sp>
        <p:nvSpPr>
          <p:cNvPr id="7" name="Title 1"/>
          <p:cNvSpPr txBox="1">
            <a:spLocks/>
          </p:cNvSpPr>
          <p:nvPr/>
        </p:nvSpPr>
        <p:spPr>
          <a:xfrm>
            <a:off x="1346202" y="18075"/>
            <a:ext cx="7797798" cy="80996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Purusārtha</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8393042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9758"/>
            <a:ext cx="8686800" cy="5436591"/>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The term dharma does not mean mere religion; it stands for duty, obligation and righteousness.</a:t>
            </a:r>
          </a:p>
          <a:p>
            <a:pPr algn="just">
              <a:lnSpc>
                <a:spcPct val="150000"/>
              </a:lnSpc>
            </a:pPr>
            <a:r>
              <a:rPr lang="en-US" sz="2200" dirty="0">
                <a:latin typeface="Times New Roman" panose="02020603050405020304" pitchFamily="18" charset="0"/>
                <a:cs typeface="Times New Roman" panose="02020603050405020304" pitchFamily="18" charset="0"/>
              </a:rPr>
              <a:t>It is a whole way of life in which ethical values are considered supreme and everyone is expected to perform his or her duty according to his or her social position and station in life.</a:t>
            </a:r>
          </a:p>
          <a:p>
            <a:pPr algn="just">
              <a:lnSpc>
                <a:spcPct val="150000"/>
              </a:lnSpc>
            </a:pPr>
            <a:r>
              <a:rPr lang="en-US" sz="2200" dirty="0">
                <a:latin typeface="Times New Roman" panose="02020603050405020304" pitchFamily="18" charset="0"/>
                <a:cs typeface="Times New Roman" panose="02020603050405020304" pitchFamily="18" charset="0"/>
              </a:rPr>
              <a:t>In Buddhism, the word dhamma is used, which is the </a:t>
            </a:r>
            <a:r>
              <a:rPr lang="en-US" sz="2200" dirty="0" err="1">
                <a:latin typeface="Times New Roman" panose="02020603050405020304" pitchFamily="18" charset="0"/>
                <a:cs typeface="Times New Roman" panose="02020603050405020304" pitchFamily="18" charset="0"/>
              </a:rPr>
              <a:t>Pāli</a:t>
            </a:r>
            <a:r>
              <a:rPr lang="en-US" sz="2200" dirty="0">
                <a:latin typeface="Times New Roman" panose="02020603050405020304" pitchFamily="18" charset="0"/>
                <a:cs typeface="Times New Roman" panose="02020603050405020304" pitchFamily="18" charset="0"/>
              </a:rPr>
              <a:t> equivalent of the Sanskrit word dharma. </a:t>
            </a:r>
          </a:p>
          <a:p>
            <a:pPr algn="just">
              <a:lnSpc>
                <a:spcPct val="150000"/>
              </a:lnSpc>
            </a:pPr>
            <a:r>
              <a:rPr lang="en-US" sz="2200" dirty="0">
                <a:latin typeface="Times New Roman" panose="02020603050405020304" pitchFamily="18" charset="0"/>
                <a:cs typeface="Times New Roman" panose="02020603050405020304" pitchFamily="18" charset="0"/>
              </a:rPr>
              <a:t>The guidelines and rules regarding what is considered as appropriate behaviour for human beings are prescribed in the Dharma </a:t>
            </a:r>
            <a:r>
              <a:rPr lang="en-US" sz="2200" dirty="0" err="1">
                <a:latin typeface="Times New Roman" panose="02020603050405020304" pitchFamily="18" charset="0"/>
                <a:cs typeface="Times New Roman" panose="02020603050405020304" pitchFamily="18" charset="0"/>
              </a:rPr>
              <a:t>Śāstras</a:t>
            </a:r>
            <a:r>
              <a:rPr lang="en-US" sz="2200" dirty="0">
                <a:latin typeface="Times New Roman" panose="02020603050405020304" pitchFamily="18" charset="0"/>
                <a:cs typeface="Times New Roman" panose="02020603050405020304" pitchFamily="18" charset="0"/>
              </a:rPr>
              <a:t>. </a:t>
            </a:r>
          </a:p>
        </p:txBody>
      </p:sp>
      <p:sp>
        <p:nvSpPr>
          <p:cNvPr id="4" name="Date Placeholder 3"/>
          <p:cNvSpPr>
            <a:spLocks noGrp="1"/>
          </p:cNvSpPr>
          <p:nvPr>
            <p:ph type="dt" sz="half" idx="10"/>
          </p:nvPr>
        </p:nvSpPr>
        <p:spPr/>
        <p:txBody>
          <a:bodyPr/>
          <a:lstStyle/>
          <a:p>
            <a:fld id="{D02FA87C-728E-4473-9ACB-533F5D40EACF}"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dirty="0"/>
          </a:p>
        </p:txBody>
      </p:sp>
      <p:sp>
        <p:nvSpPr>
          <p:cNvPr id="7" name="Title 1"/>
          <p:cNvSpPr txBox="1">
            <a:spLocks/>
          </p:cNvSpPr>
          <p:nvPr/>
        </p:nvSpPr>
        <p:spPr>
          <a:xfrm>
            <a:off x="1346202" y="65681"/>
            <a:ext cx="7797798" cy="642825"/>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Purusārtha-Dharma</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0847514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9758"/>
            <a:ext cx="8686800" cy="5436591"/>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These are sociological texts that tell us about our duties and obligations as individuals as well as members of society.</a:t>
            </a:r>
          </a:p>
          <a:p>
            <a:pPr algn="just">
              <a:lnSpc>
                <a:spcPct val="150000"/>
              </a:lnSpc>
            </a:pPr>
            <a:r>
              <a:rPr lang="en-US" sz="2200" dirty="0">
                <a:latin typeface="Times New Roman" panose="02020603050405020304" pitchFamily="18" charset="0"/>
                <a:cs typeface="Times New Roman" panose="02020603050405020304" pitchFamily="18" charset="0"/>
              </a:rPr>
              <a:t>The concept of right and wrong is the core of the Mahābhārata which emphasizes, among others, the values of non-violence, truthfulness, absence of anger, charity, forgiveness and self realization. </a:t>
            </a:r>
          </a:p>
          <a:p>
            <a:pPr algn="just">
              <a:lnSpc>
                <a:spcPct val="150000"/>
              </a:lnSpc>
            </a:pPr>
            <a:r>
              <a:rPr lang="en-US" sz="2200" dirty="0">
                <a:latin typeface="Times New Roman" panose="02020603050405020304" pitchFamily="18" charset="0"/>
                <a:cs typeface="Times New Roman" panose="02020603050405020304" pitchFamily="18" charset="0"/>
              </a:rPr>
              <a:t>It is only by performing one’s righteous duties or dharma that one can hope to attain the supreme path to the highest good.</a:t>
            </a:r>
          </a:p>
        </p:txBody>
      </p:sp>
      <p:sp>
        <p:nvSpPr>
          <p:cNvPr id="4" name="Date Placeholder 3"/>
          <p:cNvSpPr>
            <a:spLocks noGrp="1"/>
          </p:cNvSpPr>
          <p:nvPr>
            <p:ph type="dt" sz="half" idx="10"/>
          </p:nvPr>
        </p:nvSpPr>
        <p:spPr/>
        <p:txBody>
          <a:bodyPr/>
          <a:lstStyle/>
          <a:p>
            <a:fld id="{D02FA87C-728E-4473-9ACB-533F5D40EACF}"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103</a:t>
            </a:fld>
            <a:endParaRPr lang="en-US" dirty="0"/>
          </a:p>
        </p:txBody>
      </p:sp>
      <p:sp>
        <p:nvSpPr>
          <p:cNvPr id="7" name="Title 1"/>
          <p:cNvSpPr txBox="1">
            <a:spLocks/>
          </p:cNvSpPr>
          <p:nvPr/>
        </p:nvSpPr>
        <p:spPr>
          <a:xfrm>
            <a:off x="1346202" y="65681"/>
            <a:ext cx="7797798" cy="642825"/>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Purusārtha-Dharma</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4564335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883783"/>
            <a:ext cx="8686800" cy="5510016"/>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The various forms of dharma in the sense of duty in ancient India like-</a:t>
            </a:r>
          </a:p>
          <a:p>
            <a:pPr marL="457200" indent="-457200" algn="just">
              <a:lnSpc>
                <a:spcPct val="150000"/>
              </a:lnSpc>
              <a:buAutoNum type="arabicPeriod"/>
            </a:pPr>
            <a:r>
              <a:rPr lang="en-US" sz="2200" b="1" dirty="0">
                <a:latin typeface="Times New Roman" panose="02020603050405020304" pitchFamily="18" charset="0"/>
                <a:cs typeface="Times New Roman" panose="02020603050405020304" pitchFamily="18" charset="0"/>
              </a:rPr>
              <a:t>Sāmānya Dharma--</a:t>
            </a:r>
            <a:r>
              <a:rPr lang="en-US" sz="2200" dirty="0">
                <a:latin typeface="Times New Roman" panose="02020603050405020304" pitchFamily="18" charset="0"/>
                <a:cs typeface="Times New Roman" panose="02020603050405020304" pitchFamily="18" charset="0"/>
              </a:rPr>
              <a:t>Some general rules which are universal in nature like truth, non-violence and non-stealing.</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2.   </a:t>
            </a:r>
            <a:r>
              <a:rPr lang="en-US" sz="2200" b="1" dirty="0">
                <a:latin typeface="Times New Roman" panose="02020603050405020304" pitchFamily="18" charset="0"/>
                <a:cs typeface="Times New Roman" panose="02020603050405020304" pitchFamily="18" charset="0"/>
              </a:rPr>
              <a:t>Rāj Dharma— </a:t>
            </a:r>
            <a:r>
              <a:rPr lang="en-US" sz="2200" dirty="0">
                <a:latin typeface="Times New Roman" panose="02020603050405020304" pitchFamily="18" charset="0"/>
                <a:cs typeface="Times New Roman" panose="02020603050405020304" pitchFamily="18" charset="0"/>
              </a:rPr>
              <a:t>Duties of the king.</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3.   </a:t>
            </a:r>
            <a:r>
              <a:rPr lang="en-US" sz="2200" b="1" dirty="0">
                <a:latin typeface="Times New Roman" panose="02020603050405020304" pitchFamily="18" charset="0"/>
                <a:cs typeface="Times New Roman" panose="02020603050405020304" pitchFamily="18" charset="0"/>
              </a:rPr>
              <a:t>Stree Dharma</a:t>
            </a:r>
            <a:r>
              <a:rPr lang="en-US" sz="2200" dirty="0">
                <a:latin typeface="Times New Roman" panose="02020603050405020304" pitchFamily="18" charset="0"/>
                <a:cs typeface="Times New Roman" panose="02020603050405020304" pitchFamily="18" charset="0"/>
              </a:rPr>
              <a:t>— Duties of woman.</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4.   </a:t>
            </a:r>
            <a:r>
              <a:rPr lang="en-US" sz="2200" b="1" dirty="0">
                <a:latin typeface="Times New Roman" panose="02020603050405020304" pitchFamily="18" charset="0"/>
                <a:cs typeface="Times New Roman" panose="02020603050405020304" pitchFamily="18" charset="0"/>
              </a:rPr>
              <a:t>Dāmpatya Dharma</a:t>
            </a:r>
            <a:r>
              <a:rPr lang="en-US" sz="2200" dirty="0">
                <a:latin typeface="Times New Roman" panose="02020603050405020304" pitchFamily="18" charset="0"/>
                <a:cs typeface="Times New Roman" panose="02020603050405020304" pitchFamily="18" charset="0"/>
              </a:rPr>
              <a:t>— Duties of husband and wife.</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5.   </a:t>
            </a:r>
            <a:r>
              <a:rPr lang="en-US" sz="2200" b="1" dirty="0">
                <a:latin typeface="Times New Roman" panose="02020603050405020304" pitchFamily="18" charset="0"/>
                <a:cs typeface="Times New Roman" panose="02020603050405020304" pitchFamily="18" charset="0"/>
              </a:rPr>
              <a:t>Varna Dharma</a:t>
            </a:r>
            <a:r>
              <a:rPr lang="en-US" sz="2200" dirty="0">
                <a:latin typeface="Times New Roman" panose="02020603050405020304" pitchFamily="18" charset="0"/>
                <a:cs typeface="Times New Roman" panose="02020603050405020304" pitchFamily="18" charset="0"/>
              </a:rPr>
              <a:t>— Duties of varnas.</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6.  </a:t>
            </a:r>
            <a:r>
              <a:rPr lang="en-US" sz="2200" b="1" dirty="0">
                <a:latin typeface="Times New Roman" panose="02020603050405020304" pitchFamily="18" charset="0"/>
                <a:cs typeface="Times New Roman" panose="02020603050405020304" pitchFamily="18" charset="0"/>
              </a:rPr>
              <a:t>Āshrama Dharma</a:t>
            </a:r>
            <a:r>
              <a:rPr lang="en-US" sz="2200" dirty="0">
                <a:latin typeface="Times New Roman" panose="02020603050405020304" pitchFamily="18" charset="0"/>
                <a:cs typeface="Times New Roman" panose="02020603050405020304" pitchFamily="18" charset="0"/>
              </a:rPr>
              <a:t>— Duties in the different stages of life.</a:t>
            </a:r>
          </a:p>
          <a:p>
            <a:pPr marL="457200" indent="-457200" algn="just">
              <a:lnSpc>
                <a:spcPct val="150000"/>
              </a:lnSpc>
              <a:buAutoNum type="arabicPeriod" startAt="7"/>
            </a:pPr>
            <a:r>
              <a:rPr lang="en-US" sz="2200" b="1" dirty="0">
                <a:latin typeface="Times New Roman" panose="02020603050405020304" pitchFamily="18" charset="0"/>
                <a:cs typeface="Times New Roman" panose="02020603050405020304" pitchFamily="18" charset="0"/>
              </a:rPr>
              <a:t>Āpad Dharma</a:t>
            </a:r>
            <a:r>
              <a:rPr lang="en-US" sz="2200" dirty="0">
                <a:latin typeface="Times New Roman" panose="02020603050405020304" pitchFamily="18" charset="0"/>
                <a:cs typeface="Times New Roman" panose="02020603050405020304" pitchFamily="18" charset="0"/>
              </a:rPr>
              <a:t>— Duties during the crisis period.</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2282C647-2939-49EF-8914-422C936F4933}"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104</a:t>
            </a:fld>
            <a:endParaRPr lang="en-US" dirty="0"/>
          </a:p>
        </p:txBody>
      </p:sp>
      <p:sp>
        <p:nvSpPr>
          <p:cNvPr id="7" name="Title 1"/>
          <p:cNvSpPr txBox="1">
            <a:spLocks/>
          </p:cNvSpPr>
          <p:nvPr/>
        </p:nvSpPr>
        <p:spPr>
          <a:xfrm>
            <a:off x="1346202" y="28235"/>
            <a:ext cx="7797798" cy="68027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Purusārtha</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41693315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 Artha :-  </a:t>
            </a:r>
          </a:p>
          <a:p>
            <a:pPr algn="just">
              <a:lnSpc>
                <a:spcPct val="150000"/>
              </a:lnSpc>
            </a:pPr>
            <a:r>
              <a:rPr lang="en-US" sz="2200" dirty="0">
                <a:latin typeface="Times New Roman" panose="02020603050405020304" pitchFamily="18" charset="0"/>
                <a:cs typeface="Times New Roman" panose="02020603050405020304" pitchFamily="18" charset="0"/>
              </a:rPr>
              <a:t>Artha is the second purusārtha.</a:t>
            </a:r>
          </a:p>
          <a:p>
            <a:pPr algn="just">
              <a:lnSpc>
                <a:spcPct val="150000"/>
              </a:lnSpc>
            </a:pPr>
            <a:r>
              <a:rPr lang="en-US" sz="2200" dirty="0">
                <a:latin typeface="Times New Roman" panose="02020603050405020304" pitchFamily="18" charset="0"/>
                <a:cs typeface="Times New Roman" panose="02020603050405020304" pitchFamily="18" charset="0"/>
              </a:rPr>
              <a:t>The term artha refers to worldly prosperity or wealth. </a:t>
            </a:r>
          </a:p>
          <a:p>
            <a:pPr algn="just">
              <a:lnSpc>
                <a:spcPct val="150000"/>
              </a:lnSpc>
            </a:pPr>
            <a:r>
              <a:rPr lang="en-US" sz="2200" dirty="0">
                <a:latin typeface="Times New Roman" panose="02020603050405020304" pitchFamily="18" charset="0"/>
                <a:cs typeface="Times New Roman" panose="02020603050405020304" pitchFamily="18" charset="0"/>
              </a:rPr>
              <a:t>It includes all the material means of life. </a:t>
            </a:r>
          </a:p>
          <a:p>
            <a:pPr algn="just">
              <a:lnSpc>
                <a:spcPct val="150000"/>
              </a:lnSpc>
            </a:pPr>
            <a:r>
              <a:rPr lang="en-US" sz="2200" dirty="0">
                <a:latin typeface="Times New Roman" panose="02020603050405020304" pitchFamily="18" charset="0"/>
                <a:cs typeface="Times New Roman" panose="02020603050405020304" pitchFamily="18" charset="0"/>
              </a:rPr>
              <a:t>In the Bhagavad-</a:t>
            </a:r>
            <a:r>
              <a:rPr lang="en-US" sz="2200" dirty="0" err="1">
                <a:latin typeface="Times New Roman" panose="02020603050405020304" pitchFamily="18" charset="0"/>
                <a:cs typeface="Times New Roman" panose="02020603050405020304" pitchFamily="18" charset="0"/>
              </a:rPr>
              <a:t>Gītā</a:t>
            </a:r>
            <a:r>
              <a:rPr lang="en-US" sz="2200" dirty="0">
                <a:latin typeface="Times New Roman" panose="02020603050405020304" pitchFamily="18" charset="0"/>
                <a:cs typeface="Times New Roman" panose="02020603050405020304" pitchFamily="18" charset="0"/>
              </a:rPr>
              <a:t>, selfless action (</a:t>
            </a:r>
            <a:r>
              <a:rPr lang="en-US" sz="2200" dirty="0" err="1">
                <a:latin typeface="Times New Roman" panose="02020603050405020304" pitchFamily="18" charset="0"/>
                <a:cs typeface="Times New Roman" panose="02020603050405020304" pitchFamily="18" charset="0"/>
              </a:rPr>
              <a:t>niśkāma</a:t>
            </a:r>
            <a:r>
              <a:rPr lang="en-US" sz="2200" dirty="0">
                <a:latin typeface="Times New Roman" panose="02020603050405020304" pitchFamily="18" charset="0"/>
                <a:cs typeface="Times New Roman" panose="02020603050405020304" pitchFamily="18" charset="0"/>
              </a:rPr>
              <a:t> karma) is advocated. </a:t>
            </a:r>
          </a:p>
          <a:p>
            <a:pPr algn="just">
              <a:lnSpc>
                <a:spcPct val="150000"/>
              </a:lnSpc>
            </a:pPr>
            <a:r>
              <a:rPr lang="en-US" sz="2200" dirty="0">
                <a:latin typeface="Times New Roman" panose="02020603050405020304" pitchFamily="18" charset="0"/>
                <a:cs typeface="Times New Roman" panose="02020603050405020304" pitchFamily="18" charset="0"/>
              </a:rPr>
              <a:t>It is an action which is required to be performed without consideration of personal consequences. </a:t>
            </a:r>
          </a:p>
          <a:p>
            <a:pPr algn="just">
              <a:lnSpc>
                <a:spcPct val="150000"/>
              </a:lnSpc>
            </a:pPr>
            <a:r>
              <a:rPr lang="en-US" sz="2200" dirty="0">
                <a:latin typeface="Times New Roman" panose="02020603050405020304" pitchFamily="18" charset="0"/>
                <a:cs typeface="Times New Roman" panose="02020603050405020304" pitchFamily="18" charset="0"/>
              </a:rPr>
              <a:t>It is an altruistic action aimed at the well-being of others rather than for oneself. This doctrine is known as </a:t>
            </a:r>
            <a:r>
              <a:rPr lang="en-US" sz="2200" b="1" dirty="0">
                <a:latin typeface="Times New Roman" panose="02020603050405020304" pitchFamily="18" charset="0"/>
                <a:cs typeface="Times New Roman" panose="02020603050405020304" pitchFamily="18" charset="0"/>
              </a:rPr>
              <a:t>karma yoga</a:t>
            </a:r>
            <a:r>
              <a:rPr lang="en-US" sz="2200" dirty="0">
                <a:latin typeface="Times New Roman" panose="02020603050405020304" pitchFamily="18" charset="0"/>
                <a:cs typeface="Times New Roman" panose="02020603050405020304" pitchFamily="18" charset="0"/>
              </a:rPr>
              <a:t>.</a:t>
            </a:r>
          </a:p>
        </p:txBody>
      </p:sp>
      <p:sp>
        <p:nvSpPr>
          <p:cNvPr id="4" name="Date Placeholder 3"/>
          <p:cNvSpPr>
            <a:spLocks noGrp="1"/>
          </p:cNvSpPr>
          <p:nvPr>
            <p:ph type="dt" sz="half" idx="10"/>
          </p:nvPr>
        </p:nvSpPr>
        <p:spPr/>
        <p:txBody>
          <a:bodyPr/>
          <a:lstStyle/>
          <a:p>
            <a:fld id="{C7BE0233-CB4C-47B4-89D2-22B091C522AA}"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Purusārtha</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11797844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99673"/>
            <a:ext cx="8686800" cy="5594125"/>
          </a:xfrm>
        </p:spPr>
        <p:txBody>
          <a:bodyPr>
            <a:noAutofit/>
          </a:bodyPr>
          <a:lstStyle/>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Kāma:- </a:t>
            </a:r>
          </a:p>
          <a:p>
            <a:pPr algn="just">
              <a:lnSpc>
                <a:spcPct val="150000"/>
              </a:lnSpc>
            </a:pPr>
            <a:r>
              <a:rPr lang="en-US" sz="2200" dirty="0">
                <a:latin typeface="Times New Roman" panose="02020603050405020304" pitchFamily="18" charset="0"/>
                <a:cs typeface="Times New Roman" panose="02020603050405020304" pitchFamily="18" charset="0"/>
              </a:rPr>
              <a:t>Kāma means worldly pleasures or sensual pleasures. </a:t>
            </a:r>
          </a:p>
          <a:p>
            <a:pPr algn="just">
              <a:lnSpc>
                <a:spcPct val="150000"/>
              </a:lnSpc>
            </a:pPr>
            <a:r>
              <a:rPr lang="en-US" sz="2200" dirty="0">
                <a:latin typeface="Times New Roman" panose="02020603050405020304" pitchFamily="18" charset="0"/>
                <a:cs typeface="Times New Roman" panose="02020603050405020304" pitchFamily="18" charset="0"/>
              </a:rPr>
              <a:t>It refers to some of the innate desires and urges in human beings. </a:t>
            </a:r>
          </a:p>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Moksha</a:t>
            </a:r>
          </a:p>
          <a:p>
            <a:pPr algn="just">
              <a:lnSpc>
                <a:spcPct val="150000"/>
              </a:lnSpc>
            </a:pPr>
            <a:r>
              <a:rPr lang="en-US" sz="2200" dirty="0">
                <a:latin typeface="Times New Roman" panose="02020603050405020304" pitchFamily="18" charset="0"/>
                <a:cs typeface="Times New Roman" panose="02020603050405020304" pitchFamily="18" charset="0"/>
              </a:rPr>
              <a:t>It is the ultimate purusārtha. </a:t>
            </a:r>
          </a:p>
          <a:p>
            <a:pPr algn="just">
              <a:lnSpc>
                <a:spcPct val="150000"/>
              </a:lnSpc>
            </a:pPr>
            <a:r>
              <a:rPr lang="en-US" sz="2200" dirty="0">
                <a:latin typeface="Times New Roman" panose="02020603050405020304" pitchFamily="18" charset="0"/>
                <a:cs typeface="Times New Roman" panose="02020603050405020304" pitchFamily="18" charset="0"/>
              </a:rPr>
              <a:t>Moksha means salvation or liberation from the cycle of birth and death.</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Ethics</a:t>
            </a:r>
            <a:r>
              <a:rPr lang="en-US" sz="2200" dirty="0">
                <a:latin typeface="Times New Roman" panose="02020603050405020304" pitchFamily="18" charset="0"/>
                <a:cs typeface="Times New Roman" panose="02020603050405020304" pitchFamily="18" charset="0"/>
              </a:rPr>
              <a:t> (nītīśāstra) is a branch of philosophy that deals with moral values. </a:t>
            </a:r>
          </a:p>
          <a:p>
            <a:pPr algn="just">
              <a:lnSpc>
                <a:spcPct val="150000"/>
              </a:lnSpc>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F6CE68A1-E8C6-4707-A138-6C85C8B0A230}"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dirty="0"/>
          </a:p>
        </p:txBody>
      </p:sp>
      <p:sp>
        <p:nvSpPr>
          <p:cNvPr id="7" name="Title 1"/>
          <p:cNvSpPr txBox="1">
            <a:spLocks/>
          </p:cNvSpPr>
          <p:nvPr/>
        </p:nvSpPr>
        <p:spPr>
          <a:xfrm>
            <a:off x="1346202" y="28235"/>
            <a:ext cx="7797798" cy="68027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Purusārtha</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19490811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99673"/>
            <a:ext cx="8686800" cy="5594125"/>
          </a:xfrm>
        </p:spPr>
        <p:txBody>
          <a:bodyPr>
            <a:noAutofit/>
          </a:bodyPr>
          <a:lstStyle/>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In every religious tradition, good moral conduct is considered essential for a happy and contented life. </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Without following the path of righteousness no one can attain supreme goal (mokṣa) of life. </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For this one has to perform good deeds and avoid wrong-doing.</a:t>
            </a:r>
          </a:p>
          <a:p>
            <a:pPr algn="just">
              <a:lnSpc>
                <a:spcPct val="150000"/>
              </a:lnSpc>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F6CE68A1-E8C6-4707-A138-6C85C8B0A230}"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dirty="0"/>
          </a:p>
        </p:txBody>
      </p:sp>
      <p:sp>
        <p:nvSpPr>
          <p:cNvPr id="7" name="Title 1"/>
          <p:cNvSpPr txBox="1">
            <a:spLocks/>
          </p:cNvSpPr>
          <p:nvPr/>
        </p:nvSpPr>
        <p:spPr>
          <a:xfrm>
            <a:off x="1346202" y="28235"/>
            <a:ext cx="7797798" cy="68027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Purusārtha</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8551657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99673"/>
            <a:ext cx="8686800" cy="5594125"/>
          </a:xfrm>
        </p:spPr>
        <p:txBody>
          <a:bodyPr>
            <a:noAutofit/>
          </a:bodyPr>
          <a:lstStyle/>
          <a:p>
            <a:pPr algn="just">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Purusārtha is a cornerstone of ancient Indian philosophy, emphasizing the holistic approach to life and the pursuit of a meaningful existence. Here are some key aspects of its significance:</a:t>
            </a:r>
          </a:p>
          <a:p>
            <a:pPr algn="just">
              <a:lnSpc>
                <a:spcPct val="15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Balanced Life</a:t>
            </a:r>
            <a:r>
              <a:rPr lang="en-US" sz="2000" dirty="0">
                <a:latin typeface="Times New Roman" panose="02020603050405020304" pitchFamily="18" charset="0"/>
                <a:cs typeface="Times New Roman" panose="02020603050405020304" pitchFamily="18" charset="0"/>
              </a:rPr>
              <a:t>: It promotes the idea that life should be lived in a balanced and harmonious manner, taking into account various aspects of human existence.</a:t>
            </a:r>
          </a:p>
          <a:p>
            <a:pPr algn="just">
              <a:lnSpc>
                <a:spcPct val="15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Guidance</a:t>
            </a:r>
            <a:r>
              <a:rPr lang="en-US" sz="2000" dirty="0">
                <a:latin typeface="Times New Roman" panose="02020603050405020304" pitchFamily="18" charset="0"/>
                <a:cs typeface="Times New Roman" panose="02020603050405020304" pitchFamily="18" charset="0"/>
              </a:rPr>
              <a:t>: Purusārtha serves as a guiding principle for individuals, helping them prioritize their goals and actions.</a:t>
            </a:r>
          </a:p>
          <a:p>
            <a:pPr algn="just">
              <a:lnSpc>
                <a:spcPct val="15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Ethical Framework</a:t>
            </a:r>
            <a:r>
              <a:rPr lang="en-US" sz="2000" dirty="0">
                <a:latin typeface="Times New Roman" panose="02020603050405020304" pitchFamily="18" charset="0"/>
                <a:cs typeface="Times New Roman" panose="02020603050405020304" pitchFamily="18" charset="0"/>
              </a:rPr>
              <a:t>: It provides a moral and ethical framework for decision-making and conduct.</a:t>
            </a:r>
          </a:p>
          <a:p>
            <a:pPr algn="just">
              <a:lnSpc>
                <a:spcPct val="15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Path to Fulfillment</a:t>
            </a:r>
            <a:r>
              <a:rPr lang="en-US" sz="2000" dirty="0">
                <a:latin typeface="Times New Roman" panose="02020603050405020304" pitchFamily="18" charset="0"/>
                <a:cs typeface="Times New Roman" panose="02020603050405020304" pitchFamily="18" charset="0"/>
              </a:rPr>
              <a:t>: Understanding and aligning with Purusārtha can lead to a sense of fulfillment and purpose in life.</a:t>
            </a:r>
          </a:p>
        </p:txBody>
      </p:sp>
      <p:sp>
        <p:nvSpPr>
          <p:cNvPr id="4" name="Date Placeholder 3"/>
          <p:cNvSpPr>
            <a:spLocks noGrp="1"/>
          </p:cNvSpPr>
          <p:nvPr>
            <p:ph type="dt" sz="half" idx="10"/>
          </p:nvPr>
        </p:nvSpPr>
        <p:spPr/>
        <p:txBody>
          <a:bodyPr/>
          <a:lstStyle/>
          <a:p>
            <a:fld id="{F6CE68A1-E8C6-4707-A138-6C85C8B0A230}"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108</a:t>
            </a:fld>
            <a:endParaRPr lang="en-US" dirty="0"/>
          </a:p>
        </p:txBody>
      </p:sp>
      <p:sp>
        <p:nvSpPr>
          <p:cNvPr id="7" name="Title 1"/>
          <p:cNvSpPr txBox="1">
            <a:spLocks/>
          </p:cNvSpPr>
          <p:nvPr/>
        </p:nvSpPr>
        <p:spPr>
          <a:xfrm>
            <a:off x="1346202" y="28235"/>
            <a:ext cx="7797798" cy="68027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Significance of Purusārtha</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6716578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The vast population of the major segment of the Indian society is structured into and reduced to just four groups by the much-discussed </a:t>
            </a:r>
            <a:r>
              <a:rPr lang="en-US" sz="2200" i="1" dirty="0">
                <a:latin typeface="Times New Roman" panose="02020603050405020304" pitchFamily="18" charset="0"/>
                <a:cs typeface="Times New Roman" panose="02020603050405020304" pitchFamily="18" charset="0"/>
              </a:rPr>
              <a:t>varṇa vyavasthā</a:t>
            </a:r>
            <a:r>
              <a:rPr lang="en-US" sz="2200" dirty="0">
                <a:latin typeface="Times New Roman" panose="02020603050405020304" pitchFamily="18" charset="0"/>
                <a:cs typeface="Times New Roman" panose="02020603050405020304" pitchFamily="18" charset="0"/>
              </a:rPr>
              <a:t>, which the </a:t>
            </a:r>
            <a:r>
              <a:rPr lang="en-US" sz="2200" b="1" dirty="0">
                <a:latin typeface="Times New Roman" panose="02020603050405020304" pitchFamily="18" charset="0"/>
                <a:cs typeface="Times New Roman" panose="02020603050405020304" pitchFamily="18" charset="0"/>
              </a:rPr>
              <a:t>Portuguese</a:t>
            </a:r>
            <a:r>
              <a:rPr lang="en-US" sz="2200" dirty="0">
                <a:latin typeface="Times New Roman" panose="02020603050405020304" pitchFamily="18" charset="0"/>
                <a:cs typeface="Times New Roman" panose="02020603050405020304" pitchFamily="18" charset="0"/>
              </a:rPr>
              <a:t> first described as ‘caste system’. </a:t>
            </a:r>
          </a:p>
          <a:p>
            <a:pPr algn="just">
              <a:lnSpc>
                <a:spcPct val="150000"/>
              </a:lnSpc>
            </a:pPr>
            <a:r>
              <a:rPr lang="en-US" sz="2200" dirty="0">
                <a:latin typeface="Times New Roman" panose="02020603050405020304" pitchFamily="18" charset="0"/>
                <a:cs typeface="Times New Roman" panose="02020603050405020304" pitchFamily="18" charset="0"/>
              </a:rPr>
              <a:t>These are four functional divisions to be identified in any society —</a:t>
            </a:r>
            <a:r>
              <a:rPr lang="en-US" sz="2200" b="1" dirty="0">
                <a:latin typeface="Times New Roman" panose="02020603050405020304" pitchFamily="18" charset="0"/>
                <a:cs typeface="Times New Roman" panose="02020603050405020304" pitchFamily="18" charset="0"/>
              </a:rPr>
              <a:t>intellectuals / thinkers, warriors / defenders, traders and the service class. </a:t>
            </a:r>
            <a:r>
              <a:rPr lang="en-US" sz="2200" dirty="0">
                <a:latin typeface="Times New Roman" panose="02020603050405020304" pitchFamily="18" charset="0"/>
                <a:cs typeface="Times New Roman" panose="02020603050405020304" pitchFamily="18" charset="0"/>
              </a:rPr>
              <a:t>The difference from other societies is that in India this functional division was codified into a social organizing principle, something that for all its unifying purpose degenerated into a hereditary system. </a:t>
            </a:r>
          </a:p>
        </p:txBody>
      </p:sp>
      <p:sp>
        <p:nvSpPr>
          <p:cNvPr id="4" name="Date Placeholder 3"/>
          <p:cNvSpPr>
            <a:spLocks noGrp="1"/>
          </p:cNvSpPr>
          <p:nvPr>
            <p:ph type="dt" sz="half" idx="10"/>
          </p:nvPr>
        </p:nvSpPr>
        <p:spPr/>
        <p:txBody>
          <a:bodyPr/>
          <a:lstStyle/>
          <a:p>
            <a:fld id="{1299A7EC-149F-4067-8550-0136DD05E240}"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109</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Varnāshrama System (CO1)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48481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B707C-00AC-4CB9-8B5A-7931D1DB0809}"/>
              </a:ext>
            </a:extLst>
          </p:cNvPr>
          <p:cNvSpPr>
            <a:spLocks noGrp="1"/>
          </p:cNvSpPr>
          <p:nvPr>
            <p:ph type="ctrTitle"/>
          </p:nvPr>
        </p:nvSpPr>
        <p:spPr>
          <a:xfrm>
            <a:off x="0" y="-10160"/>
            <a:ext cx="9144000" cy="685800"/>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eaLnBrk="1" hangingPunct="1"/>
            <a:r>
              <a:rPr lang="en-US" sz="2800" dirty="0"/>
              <a:t>Program Outcomes</a:t>
            </a:r>
          </a:p>
        </p:txBody>
      </p:sp>
      <p:sp>
        <p:nvSpPr>
          <p:cNvPr id="23556" name="Rectangle 11">
            <a:extLst>
              <a:ext uri="{FF2B5EF4-FFF2-40B4-BE49-F238E27FC236}">
                <a16:creationId xmlns:a16="http://schemas.microsoft.com/office/drawing/2014/main" id="{0EF3D63A-985D-48A9-9B33-5A0A06ECBFB0}"/>
              </a:ext>
            </a:extLst>
          </p:cNvPr>
          <p:cNvSpPr>
            <a:spLocks noChangeArrowheads="1"/>
          </p:cNvSpPr>
          <p:nvPr/>
        </p:nvSpPr>
        <p:spPr bwMode="auto">
          <a:xfrm>
            <a:off x="0" y="685800"/>
            <a:ext cx="9144000"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313" indent="-3413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41313" marR="0" lvl="0" indent="-341313" algn="just"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alt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Program Outcomes</a:t>
            </a: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are narrow statements that describe what the students are expected to know and would be able to do upon the graduation. </a:t>
            </a:r>
          </a:p>
          <a:p>
            <a:pPr marL="341313" marR="0" lvl="0" indent="-341313" algn="just"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These relate to the skills, knowledge, and behavior that students acquire through the programmed.</a:t>
            </a:r>
          </a:p>
        </p:txBody>
      </p:sp>
      <p:sp>
        <p:nvSpPr>
          <p:cNvPr id="23557" name="Rectangle 10">
            <a:extLst>
              <a:ext uri="{FF2B5EF4-FFF2-40B4-BE49-F238E27FC236}">
                <a16:creationId xmlns:a16="http://schemas.microsoft.com/office/drawing/2014/main" id="{853BA3EC-3910-426D-849F-CFB343374A82}"/>
              </a:ext>
            </a:extLst>
          </p:cNvPr>
          <p:cNvSpPr>
            <a:spLocks noChangeArrowheads="1"/>
          </p:cNvSpPr>
          <p:nvPr/>
        </p:nvSpPr>
        <p:spPr bwMode="auto">
          <a:xfrm>
            <a:off x="304800" y="2587625"/>
            <a:ext cx="85344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57200" marR="0" lvl="0" indent="-457200" algn="just" defTabSz="914400" rtl="0" eaLnBrk="1" fontAlgn="base" latinLnBrk="0" hangingPunct="1">
              <a:lnSpc>
                <a:spcPct val="100000"/>
              </a:lnSpc>
              <a:spcBef>
                <a:spcPct val="0"/>
              </a:spcBef>
              <a:spcAft>
                <a:spcPct val="0"/>
              </a:spcAft>
              <a:buClrTx/>
              <a:buSzTx/>
              <a:buFont typeface="Calibri" panose="020F0502020204030204" pitchFamily="34" charset="0"/>
              <a:buAutoNum type="arabicPeriod"/>
              <a:tabLst/>
              <a:defRPr/>
            </a:pPr>
            <a:r>
              <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Engineering knowledge</a:t>
            </a:r>
          </a:p>
          <a:p>
            <a:pPr marL="457200" marR="0" lvl="0" indent="-457200" algn="just" defTabSz="914400" rtl="0" eaLnBrk="1" fontAlgn="base" latinLnBrk="0" hangingPunct="1">
              <a:lnSpc>
                <a:spcPct val="100000"/>
              </a:lnSpc>
              <a:spcBef>
                <a:spcPct val="0"/>
              </a:spcBef>
              <a:spcAft>
                <a:spcPct val="0"/>
              </a:spcAft>
              <a:buClrTx/>
              <a:buSzTx/>
              <a:buFont typeface="Calibri" panose="020F0502020204030204" pitchFamily="34" charset="0"/>
              <a:buAutoNum type="arabicPeriod"/>
              <a:tabLst/>
              <a:defRPr/>
            </a:pPr>
            <a:r>
              <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Problem analysis</a:t>
            </a:r>
          </a:p>
          <a:p>
            <a:pPr marL="457200" marR="0" lvl="0" indent="-457200" algn="just" defTabSz="914400" rtl="0" eaLnBrk="1" fontAlgn="base" latinLnBrk="0" hangingPunct="1">
              <a:lnSpc>
                <a:spcPct val="100000"/>
              </a:lnSpc>
              <a:spcBef>
                <a:spcPct val="0"/>
              </a:spcBef>
              <a:spcAft>
                <a:spcPct val="0"/>
              </a:spcAft>
              <a:buClrTx/>
              <a:buSzTx/>
              <a:buFont typeface="Calibri" panose="020F0502020204030204" pitchFamily="34" charset="0"/>
              <a:buAutoNum type="arabicPeriod"/>
              <a:tabLst/>
              <a:defRPr/>
            </a:pPr>
            <a:r>
              <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Design/development of solutions</a:t>
            </a:r>
          </a:p>
          <a:p>
            <a:pPr marL="457200" marR="0" lvl="0" indent="-457200" algn="just" defTabSz="914400" rtl="0" eaLnBrk="1" fontAlgn="base" latinLnBrk="0" hangingPunct="1">
              <a:lnSpc>
                <a:spcPct val="100000"/>
              </a:lnSpc>
              <a:spcBef>
                <a:spcPct val="0"/>
              </a:spcBef>
              <a:spcAft>
                <a:spcPct val="0"/>
              </a:spcAft>
              <a:buClrTx/>
              <a:buSzTx/>
              <a:buFont typeface="Calibri" panose="020F0502020204030204" pitchFamily="34" charset="0"/>
              <a:buAutoNum type="arabicPeriod"/>
              <a:tabLst/>
              <a:defRPr/>
            </a:pP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Conduct investigations of complex problems</a:t>
            </a:r>
          </a:p>
          <a:p>
            <a:pPr marL="457200" marR="0" lvl="0" indent="-457200" algn="just" defTabSz="914400" rtl="0" eaLnBrk="1" fontAlgn="base" latinLnBrk="0" hangingPunct="1">
              <a:lnSpc>
                <a:spcPct val="100000"/>
              </a:lnSpc>
              <a:spcBef>
                <a:spcPct val="0"/>
              </a:spcBef>
              <a:spcAft>
                <a:spcPct val="0"/>
              </a:spcAft>
              <a:buClrTx/>
              <a:buSzTx/>
              <a:buFont typeface="Calibri" panose="020F0502020204030204" pitchFamily="34" charset="0"/>
              <a:buAutoNum type="arabicPeriod"/>
              <a:tabLst/>
              <a:defRPr/>
            </a:pP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Modern tool usage</a:t>
            </a:r>
          </a:p>
          <a:p>
            <a:pPr marL="457200" marR="0" lvl="0" indent="-457200" algn="just" defTabSz="914400" rtl="0" eaLnBrk="1" fontAlgn="base" latinLnBrk="0" hangingPunct="1">
              <a:lnSpc>
                <a:spcPct val="100000"/>
              </a:lnSpc>
              <a:spcBef>
                <a:spcPct val="0"/>
              </a:spcBef>
              <a:spcAft>
                <a:spcPct val="0"/>
              </a:spcAft>
              <a:buClrTx/>
              <a:buSzTx/>
              <a:buFont typeface="Calibri" panose="020F0502020204030204" pitchFamily="34" charset="0"/>
              <a:buAutoNum type="arabicPeriod"/>
              <a:tabLst/>
              <a:defRPr/>
            </a:pP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engineer and society</a:t>
            </a:r>
          </a:p>
          <a:p>
            <a:pPr marL="457200" marR="0" lvl="0" indent="-457200" algn="just" defTabSz="914400" rtl="0" eaLnBrk="1" fontAlgn="base" latinLnBrk="0" hangingPunct="1">
              <a:lnSpc>
                <a:spcPct val="100000"/>
              </a:lnSpc>
              <a:spcBef>
                <a:spcPct val="0"/>
              </a:spcBef>
              <a:spcAft>
                <a:spcPct val="0"/>
              </a:spcAft>
              <a:buClrTx/>
              <a:buSzTx/>
              <a:buFont typeface="Calibri" panose="020F0502020204030204" pitchFamily="34" charset="0"/>
              <a:buAutoNum type="arabicPeriod"/>
              <a:tabLst/>
              <a:defRPr/>
            </a:pP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Environment and sustainability</a:t>
            </a:r>
          </a:p>
          <a:p>
            <a:pPr marL="457200" marR="0" lvl="0" indent="-457200" algn="just" defTabSz="914400" rtl="0" eaLnBrk="1" fontAlgn="base" latinLnBrk="0" hangingPunct="1">
              <a:lnSpc>
                <a:spcPct val="100000"/>
              </a:lnSpc>
              <a:spcBef>
                <a:spcPct val="0"/>
              </a:spcBef>
              <a:spcAft>
                <a:spcPct val="0"/>
              </a:spcAft>
              <a:buClrTx/>
              <a:buSzTx/>
              <a:buFont typeface="Calibri" panose="020F0502020204030204" pitchFamily="34" charset="0"/>
              <a:buAutoNum type="arabicPeriod"/>
              <a:tabLst/>
              <a:defRPr/>
            </a:pP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Ethics</a:t>
            </a:r>
          </a:p>
          <a:p>
            <a:pPr marL="457200" marR="0" lvl="0" indent="-457200" algn="just" defTabSz="914400" rtl="0" eaLnBrk="1" fontAlgn="base" latinLnBrk="0" hangingPunct="1">
              <a:lnSpc>
                <a:spcPct val="100000"/>
              </a:lnSpc>
              <a:spcBef>
                <a:spcPct val="0"/>
              </a:spcBef>
              <a:spcAft>
                <a:spcPct val="0"/>
              </a:spcAft>
              <a:buClrTx/>
              <a:buSzTx/>
              <a:buFont typeface="Calibri" panose="020F0502020204030204" pitchFamily="34" charset="0"/>
              <a:buAutoNum type="arabicPeriod"/>
              <a:tabLst/>
              <a:defRPr/>
            </a:pP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Individual and team work</a:t>
            </a:r>
          </a:p>
          <a:p>
            <a:pPr marL="457200" marR="0" lvl="0" indent="-457200" algn="just" defTabSz="914400" rtl="0" eaLnBrk="1" fontAlgn="base" latinLnBrk="0" hangingPunct="1">
              <a:lnSpc>
                <a:spcPct val="100000"/>
              </a:lnSpc>
              <a:spcBef>
                <a:spcPct val="0"/>
              </a:spcBef>
              <a:spcAft>
                <a:spcPct val="0"/>
              </a:spcAft>
              <a:buClrTx/>
              <a:buSzTx/>
              <a:buFont typeface="Calibri" panose="020F0502020204030204" pitchFamily="34" charset="0"/>
              <a:buAutoNum type="arabicPeriod"/>
              <a:tabLst/>
              <a:defRPr/>
            </a:pP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Communication</a:t>
            </a:r>
          </a:p>
          <a:p>
            <a:pPr marL="457200" marR="0" lvl="0" indent="-457200" algn="just" defTabSz="914400" rtl="0" eaLnBrk="1" fontAlgn="base" latinLnBrk="0" hangingPunct="1">
              <a:lnSpc>
                <a:spcPct val="100000"/>
              </a:lnSpc>
              <a:spcBef>
                <a:spcPct val="0"/>
              </a:spcBef>
              <a:spcAft>
                <a:spcPct val="0"/>
              </a:spcAft>
              <a:buClrTx/>
              <a:buSzTx/>
              <a:buFont typeface="Calibri" panose="020F0502020204030204" pitchFamily="34" charset="0"/>
              <a:buAutoNum type="arabicPeriod"/>
              <a:tabLst/>
              <a:defRPr/>
            </a:pP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Project management and finance</a:t>
            </a:r>
          </a:p>
          <a:p>
            <a:pPr marL="457200" marR="0" lvl="0" indent="-457200" algn="just" defTabSz="914400" rtl="0" eaLnBrk="1" fontAlgn="base" latinLnBrk="0" hangingPunct="1">
              <a:lnSpc>
                <a:spcPct val="100000"/>
              </a:lnSpc>
              <a:spcBef>
                <a:spcPct val="0"/>
              </a:spcBef>
              <a:spcAft>
                <a:spcPct val="0"/>
              </a:spcAft>
              <a:buClrTx/>
              <a:buSzTx/>
              <a:buFont typeface="Calibri" panose="020F0502020204030204" pitchFamily="34" charset="0"/>
              <a:buAutoNum type="arabicPeriod"/>
              <a:tabLst/>
              <a:defRPr/>
            </a:pP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Life-long learning</a:t>
            </a:r>
            <a:endPar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 name="Footer Placeholder 2">
            <a:extLst>
              <a:ext uri="{FF2B5EF4-FFF2-40B4-BE49-F238E27FC236}">
                <a16:creationId xmlns:a16="http://schemas.microsoft.com/office/drawing/2014/main" id="{52119CDD-DF6A-4B3B-AE9B-E3EE11A39A24}"/>
              </a:ext>
            </a:extLst>
          </p:cNvPr>
          <p:cNvSpPr>
            <a:spLocks noGrp="1"/>
          </p:cNvSpPr>
          <p:nvPr>
            <p:ph type="ftr" sz="quarter" idx="11"/>
          </p:nvPr>
        </p:nvSpPr>
        <p:spPr>
          <a:xfrm>
            <a:off x="2057400" y="6356350"/>
            <a:ext cx="6096000" cy="365125"/>
          </a:xfrm>
        </p:spPr>
        <p:txBody>
          <a:bodyPr/>
          <a:lstStyle/>
          <a:p>
            <a:pPr lvl="0">
              <a:spcBef>
                <a:spcPct val="20000"/>
              </a:spcBef>
              <a:defRPr/>
            </a:pPr>
            <a:r>
              <a:rPr lang="en-US" dirty="0" smtClean="0"/>
              <a:t>Ms. Neha Singh    Essence of Indian Traditional Knowledge              Unit </a:t>
            </a:r>
            <a:r>
              <a:rPr lang="en-US" dirty="0"/>
              <a:t>I</a:t>
            </a:r>
          </a:p>
        </p:txBody>
      </p:sp>
      <p:sp>
        <p:nvSpPr>
          <p:cNvPr id="23559" name="Slide Number Placeholder 3">
            <a:extLst>
              <a:ext uri="{FF2B5EF4-FFF2-40B4-BE49-F238E27FC236}">
                <a16:creationId xmlns:a16="http://schemas.microsoft.com/office/drawing/2014/main" id="{C263F602-98FC-4806-B6A3-637B4CC8616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BAC264-2D32-447A-922B-34D3E2B36B8C}"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5" name="Date Placeholder 4">
            <a:extLst>
              <a:ext uri="{FF2B5EF4-FFF2-40B4-BE49-F238E27FC236}">
                <a16:creationId xmlns:a16="http://schemas.microsoft.com/office/drawing/2014/main" id="{C8B1F6FF-AC98-4F17-A441-A4E62DB84C2D}"/>
              </a:ext>
            </a:extLst>
          </p:cNvPr>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FED161B-8EC9-4007-97E0-C9D7A8069715}"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1/27/2025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Each varṇa is structured downwards in a hierarchy of expanding crisscross of parameters of ethnicity, subgroups, geographic area, village, gotra (relational sub-subgroup), language, profession, religion. This is a highly intricate social organization, which both separates an individual or a community from others, and at the same time makes all a part of each other.</a:t>
            </a:r>
          </a:p>
          <a:p>
            <a:pPr algn="just">
              <a:lnSpc>
                <a:spcPct val="150000"/>
              </a:lnSpc>
            </a:pPr>
            <a:r>
              <a:rPr lang="en-US" sz="2200" dirty="0">
                <a:latin typeface="Times New Roman" panose="02020603050405020304" pitchFamily="18" charset="0"/>
                <a:cs typeface="Times New Roman" panose="02020603050405020304" pitchFamily="18" charset="0"/>
              </a:rPr>
              <a:t>This segment of India’s social life is knitted, among others, by the shared obligations that flow from two networks, the network of identity and the network of familial relationships. </a:t>
            </a:r>
          </a:p>
        </p:txBody>
      </p:sp>
      <p:sp>
        <p:nvSpPr>
          <p:cNvPr id="4" name="Date Placeholder 3"/>
          <p:cNvSpPr>
            <a:spLocks noGrp="1"/>
          </p:cNvSpPr>
          <p:nvPr>
            <p:ph type="dt" sz="half" idx="10"/>
          </p:nvPr>
        </p:nvSpPr>
        <p:spPr/>
        <p:txBody>
          <a:bodyPr/>
          <a:lstStyle/>
          <a:p>
            <a:fld id="{1299A7EC-149F-4067-8550-0136DD05E240}"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110</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Varnāshrama System (CO1)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0812830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53153"/>
            <a:ext cx="8686800" cy="544064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In ancient India there was a common dharma for all members of society which must be followed by all equally. But at the same time there were different codes of conduct for different classes or varnas called varna-dharma. Similarly, it was desired to follow different dharma at the different stages or āshrama of life called āshrama-dharma.</a:t>
            </a:r>
          </a:p>
          <a:p>
            <a:pPr algn="just">
              <a:lnSpc>
                <a:spcPct val="150000"/>
              </a:lnSpc>
            </a:pPr>
            <a:r>
              <a:rPr lang="en-US" sz="2200" dirty="0">
                <a:latin typeface="Times New Roman" panose="02020603050405020304" pitchFamily="18" charset="0"/>
                <a:cs typeface="Times New Roman" panose="02020603050405020304" pitchFamily="18" charset="0"/>
              </a:rPr>
              <a:t>First reference of varna is seen in the Rig Veda.</a:t>
            </a:r>
          </a:p>
          <a:p>
            <a:pPr algn="just">
              <a:lnSpc>
                <a:spcPct val="150000"/>
              </a:lnSpc>
            </a:pPr>
            <a:r>
              <a:rPr lang="en-US" sz="2200" b="1" dirty="0">
                <a:latin typeface="Times New Roman" panose="02020603050405020304" pitchFamily="18" charset="0"/>
                <a:cs typeface="Times New Roman" panose="02020603050405020304" pitchFamily="18" charset="0"/>
              </a:rPr>
              <a:t>In ancient Iran the fourfold grouping into </a:t>
            </a:r>
          </a:p>
          <a:p>
            <a:pPr marL="0" indent="0" algn="just">
              <a:buNone/>
            </a:pPr>
            <a:r>
              <a:rPr lang="en-US" sz="2200" dirty="0">
                <a:latin typeface="Times New Roman" panose="02020603050405020304" pitchFamily="18" charset="0"/>
                <a:cs typeface="Times New Roman" panose="02020603050405020304" pitchFamily="18" charset="0"/>
              </a:rPr>
              <a:t>                      a. Atharva(Priest)</a:t>
            </a:r>
          </a:p>
          <a:p>
            <a:pPr marL="0" indent="0" algn="just">
              <a:buNone/>
            </a:pPr>
            <a:r>
              <a:rPr lang="en-US" sz="2200" dirty="0">
                <a:latin typeface="Times New Roman" panose="02020603050405020304" pitchFamily="18" charset="0"/>
                <a:cs typeface="Times New Roman" panose="02020603050405020304" pitchFamily="18" charset="0"/>
              </a:rPr>
              <a:t>                      b. Rathestha (Warrior) </a:t>
            </a:r>
          </a:p>
          <a:p>
            <a:pPr marL="0" indent="0" algn="just">
              <a:buNone/>
            </a:pPr>
            <a:r>
              <a:rPr lang="en-US" sz="2200" dirty="0">
                <a:latin typeface="Times New Roman" panose="02020603050405020304" pitchFamily="18" charset="0"/>
                <a:cs typeface="Times New Roman" panose="02020603050405020304" pitchFamily="18" charset="0"/>
              </a:rPr>
              <a:t>                      c. Vastrya-fsuyant (head of the family)</a:t>
            </a:r>
          </a:p>
          <a:p>
            <a:pPr marL="0" indent="0" algn="just">
              <a:buNone/>
            </a:pPr>
            <a:r>
              <a:rPr lang="en-US" sz="2200" dirty="0">
                <a:latin typeface="Times New Roman" panose="02020603050405020304" pitchFamily="18" charset="0"/>
                <a:cs typeface="Times New Roman" panose="02020603050405020304" pitchFamily="18" charset="0"/>
              </a:rPr>
              <a:t>                      d. Huiti (Manual worker)</a:t>
            </a:r>
          </a:p>
        </p:txBody>
      </p:sp>
      <p:sp>
        <p:nvSpPr>
          <p:cNvPr id="4" name="Date Placeholder 3"/>
          <p:cNvSpPr>
            <a:spLocks noGrp="1"/>
          </p:cNvSpPr>
          <p:nvPr>
            <p:ph type="dt" sz="half" idx="10"/>
          </p:nvPr>
        </p:nvSpPr>
        <p:spPr/>
        <p:txBody>
          <a:bodyPr/>
          <a:lstStyle/>
          <a:p>
            <a:fld id="{1299A7EC-149F-4067-8550-0136DD05E240}"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111</a:t>
            </a:fld>
            <a:endParaRPr lang="en-US" dirty="0"/>
          </a:p>
        </p:txBody>
      </p:sp>
      <p:sp>
        <p:nvSpPr>
          <p:cNvPr id="7" name="Title 1"/>
          <p:cNvSpPr txBox="1">
            <a:spLocks/>
          </p:cNvSpPr>
          <p:nvPr/>
        </p:nvSpPr>
        <p:spPr>
          <a:xfrm>
            <a:off x="1346202" y="1807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Varnāshrama System (CO1)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5947172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Types of Varnashrama system </a:t>
            </a:r>
          </a:p>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Brahmins:-</a:t>
            </a:r>
          </a:p>
          <a:p>
            <a:pPr algn="just">
              <a:lnSpc>
                <a:spcPct val="150000"/>
              </a:lnSpc>
            </a:pPr>
            <a:r>
              <a:rPr lang="en-US" sz="2200" dirty="0">
                <a:latin typeface="Times New Roman" panose="02020603050405020304" pitchFamily="18" charset="0"/>
                <a:cs typeface="Times New Roman" panose="02020603050405020304" pitchFamily="18" charset="0"/>
              </a:rPr>
              <a:t>Brahmins were at the top of varna hierarchy. </a:t>
            </a:r>
          </a:p>
          <a:p>
            <a:pPr algn="just">
              <a:lnSpc>
                <a:spcPct val="150000"/>
              </a:lnSpc>
            </a:pPr>
            <a:r>
              <a:rPr lang="en-US" sz="2200" dirty="0">
                <a:latin typeface="Times New Roman" panose="02020603050405020304" pitchFamily="18" charset="0"/>
                <a:cs typeface="Times New Roman" panose="02020603050405020304" pitchFamily="18" charset="0"/>
              </a:rPr>
              <a:t>They were believed to possess great spiritual powers. </a:t>
            </a:r>
          </a:p>
          <a:p>
            <a:pPr algn="just">
              <a:lnSpc>
                <a:spcPct val="150000"/>
              </a:lnSpc>
            </a:pPr>
            <a:r>
              <a:rPr lang="en-US" sz="2200" dirty="0">
                <a:latin typeface="Times New Roman" panose="02020603050405020304" pitchFamily="18" charset="0"/>
                <a:cs typeface="Times New Roman" panose="02020603050405020304" pitchFamily="18" charset="0"/>
              </a:rPr>
              <a:t>Thus they had a divine existence. In law, they claimed great privileges. Normally brahmins were exempt from execution, torture and corporal punishment. </a:t>
            </a:r>
          </a:p>
          <a:p>
            <a:pPr algn="just">
              <a:lnSpc>
                <a:spcPct val="150000"/>
              </a:lnSpc>
            </a:pPr>
            <a:r>
              <a:rPr lang="en-US" sz="2200" dirty="0">
                <a:latin typeface="Times New Roman" panose="02020603050405020304" pitchFamily="18" charset="0"/>
                <a:cs typeface="Times New Roman" panose="02020603050405020304" pitchFamily="18" charset="0"/>
              </a:rPr>
              <a:t>The main functions prescribed for brahmins were learning, teaching and priesthood.</a:t>
            </a:r>
          </a:p>
        </p:txBody>
      </p:sp>
      <p:sp>
        <p:nvSpPr>
          <p:cNvPr id="4" name="Date Placeholder 3"/>
          <p:cNvSpPr>
            <a:spLocks noGrp="1"/>
          </p:cNvSpPr>
          <p:nvPr>
            <p:ph type="dt" sz="half" idx="10"/>
          </p:nvPr>
        </p:nvSpPr>
        <p:spPr/>
        <p:txBody>
          <a:bodyPr/>
          <a:lstStyle/>
          <a:p>
            <a:fld id="{82EACAC6-7C24-44AC-A0AB-5D8EA9B55B17}"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112</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Varnāshrama System</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8478374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 Kshatriya:- </a:t>
            </a:r>
          </a:p>
          <a:p>
            <a:pPr algn="just">
              <a:lnSpc>
                <a:spcPct val="150000"/>
              </a:lnSpc>
            </a:pPr>
            <a:r>
              <a:rPr lang="en-US" sz="2200" dirty="0">
                <a:latin typeface="Times New Roman" panose="02020603050405020304" pitchFamily="18" charset="0"/>
                <a:cs typeface="Times New Roman" panose="02020603050405020304" pitchFamily="18" charset="0"/>
              </a:rPr>
              <a:t>The second class was the ruling class described as kshatriya or </a:t>
            </a:r>
            <a:r>
              <a:rPr lang="en-US" sz="2200" dirty="0" err="1">
                <a:latin typeface="Times New Roman" panose="02020603050405020304" pitchFamily="18" charset="0"/>
                <a:cs typeface="Times New Roman" panose="02020603050405020304" pitchFamily="18" charset="0"/>
              </a:rPr>
              <a:t>rājanya</a:t>
            </a:r>
            <a:r>
              <a:rPr lang="en-US" sz="2200" dirty="0">
                <a:latin typeface="Times New Roman" panose="02020603050405020304" pitchFamily="18" charset="0"/>
                <a:cs typeface="Times New Roman" panose="02020603050405020304" pitchFamily="18" charset="0"/>
              </a:rPr>
              <a:t>. Kshatriyas represented heroism, courage and strength. They constituted the warrior class. </a:t>
            </a:r>
          </a:p>
          <a:p>
            <a:pPr algn="just">
              <a:lnSpc>
                <a:spcPct val="150000"/>
              </a:lnSpc>
            </a:pPr>
            <a:r>
              <a:rPr lang="en-US" sz="2200" dirty="0">
                <a:latin typeface="Times New Roman" panose="02020603050405020304" pitchFamily="18" charset="0"/>
                <a:cs typeface="Times New Roman" panose="02020603050405020304" pitchFamily="18" charset="0"/>
              </a:rPr>
              <a:t>The duty of kshatriyas was protection which had both internal and external aspects.</a:t>
            </a:r>
          </a:p>
          <a:p>
            <a:pPr algn="just">
              <a:lnSpc>
                <a:spcPct val="150000"/>
              </a:lnSpc>
            </a:pPr>
            <a:r>
              <a:rPr lang="en-US" sz="2200" dirty="0">
                <a:latin typeface="Times New Roman" panose="02020603050405020304" pitchFamily="18" charset="0"/>
                <a:cs typeface="Times New Roman" panose="02020603050405020304" pitchFamily="18" charset="0"/>
              </a:rPr>
              <a:t>External protection meant to protect the society from external invasion where as internal protection meant governance in peace and protection from anarchy. </a:t>
            </a:r>
          </a:p>
          <a:p>
            <a:pPr algn="just">
              <a:lnSpc>
                <a:spcPct val="150000"/>
              </a:lnSpc>
            </a:pPr>
            <a:r>
              <a:rPr lang="en-US" sz="2200" dirty="0">
                <a:latin typeface="Times New Roman" panose="02020603050405020304" pitchFamily="18" charset="0"/>
                <a:cs typeface="Times New Roman" panose="02020603050405020304" pitchFamily="18" charset="0"/>
              </a:rPr>
              <a:t>Kshatriyas had the right to possess arms.</a:t>
            </a:r>
          </a:p>
        </p:txBody>
      </p:sp>
      <p:sp>
        <p:nvSpPr>
          <p:cNvPr id="4" name="Date Placeholder 3"/>
          <p:cNvSpPr>
            <a:spLocks noGrp="1"/>
          </p:cNvSpPr>
          <p:nvPr>
            <p:ph type="dt" sz="half" idx="10"/>
          </p:nvPr>
        </p:nvSpPr>
        <p:spPr/>
        <p:txBody>
          <a:bodyPr/>
          <a:lstStyle/>
          <a:p>
            <a:fld id="{A35BFAC7-3219-4353-B7F2-B41D2941BE4F}"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113</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Varnāshrama System</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16124251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Vaishyas:- </a:t>
            </a:r>
          </a:p>
          <a:p>
            <a:pPr algn="just">
              <a:lnSpc>
                <a:spcPct val="150000"/>
              </a:lnSpc>
            </a:pPr>
            <a:r>
              <a:rPr lang="en-US" sz="2200" dirty="0">
                <a:latin typeface="Times New Roman" panose="02020603050405020304" pitchFamily="18" charset="0"/>
                <a:cs typeface="Times New Roman" panose="02020603050405020304" pitchFamily="18" charset="0"/>
              </a:rPr>
              <a:t>Vaishyas represented the trading and commercial class.</a:t>
            </a:r>
          </a:p>
          <a:p>
            <a:pPr algn="just">
              <a:lnSpc>
                <a:spcPct val="150000"/>
              </a:lnSpc>
            </a:pPr>
            <a:r>
              <a:rPr lang="en-US" sz="2200" dirty="0">
                <a:latin typeface="Times New Roman" panose="02020603050405020304" pitchFamily="18" charset="0"/>
                <a:cs typeface="Times New Roman" panose="02020603050405020304" pitchFamily="18" charset="0"/>
              </a:rPr>
              <a:t>According to Manu  the main task of the vaishya was to keep and maintain cattle. But it seems that later on vaishyas became economically a very important class of society. </a:t>
            </a:r>
          </a:p>
          <a:p>
            <a:pPr algn="just">
              <a:lnSpc>
                <a:spcPct val="150000"/>
              </a:lnSpc>
            </a:pPr>
            <a:r>
              <a:rPr lang="en-US" sz="2200" dirty="0">
                <a:latin typeface="Times New Roman" panose="02020603050405020304" pitchFamily="18" charset="0"/>
                <a:cs typeface="Times New Roman" panose="02020603050405020304" pitchFamily="18" charset="0"/>
              </a:rPr>
              <a:t>The ideal vaishya possessed the expert knowledge of jewels, metals, cloth, threads, spices, perfumes etc. In this sense vaishyas were the ancient Indian businessmen.</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b="1" i="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C7F37C-1BB6-4530-942D-6BDF062B8055}"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114</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Varnāshrama System</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15934522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Shudras</a:t>
            </a:r>
          </a:p>
          <a:p>
            <a:pPr algn="just">
              <a:lnSpc>
                <a:spcPct val="150000"/>
              </a:lnSpc>
            </a:pPr>
            <a:r>
              <a:rPr lang="en-US" sz="2200" dirty="0">
                <a:latin typeface="Times New Roman" panose="02020603050405020304" pitchFamily="18" charset="0"/>
                <a:cs typeface="Times New Roman" panose="02020603050405020304" pitchFamily="18" charset="0"/>
              </a:rPr>
              <a:t>Shudras were at the bottom of the social hierarchy. They pursued the task of serving the other three varnas.</a:t>
            </a:r>
          </a:p>
          <a:p>
            <a:pPr algn="just">
              <a:lnSpc>
                <a:spcPct val="150000"/>
              </a:lnSpc>
            </a:pPr>
            <a:r>
              <a:rPr lang="en-US" sz="2200" dirty="0">
                <a:latin typeface="Times New Roman" panose="02020603050405020304" pitchFamily="18" charset="0"/>
                <a:cs typeface="Times New Roman" panose="02020603050405020304" pitchFamily="18" charset="0"/>
              </a:rPr>
              <a:t>They were deprived of various rights. </a:t>
            </a:r>
          </a:p>
          <a:p>
            <a:pPr algn="just">
              <a:lnSpc>
                <a:spcPct val="150000"/>
              </a:lnSpc>
            </a:pPr>
            <a:r>
              <a:rPr lang="en-US" sz="2200" dirty="0">
                <a:latin typeface="Times New Roman" panose="02020603050405020304" pitchFamily="18" charset="0"/>
                <a:cs typeface="Times New Roman" panose="02020603050405020304" pitchFamily="18" charset="0"/>
              </a:rPr>
              <a:t>Later on the four varnas were divided into various subcategories called caste. </a:t>
            </a:r>
          </a:p>
        </p:txBody>
      </p:sp>
      <p:sp>
        <p:nvSpPr>
          <p:cNvPr id="4" name="Date Placeholder 3"/>
          <p:cNvSpPr>
            <a:spLocks noGrp="1"/>
          </p:cNvSpPr>
          <p:nvPr>
            <p:ph type="dt" sz="half" idx="10"/>
          </p:nvPr>
        </p:nvSpPr>
        <p:spPr/>
        <p:txBody>
          <a:bodyPr/>
          <a:lstStyle/>
          <a:p>
            <a:fld id="{35637140-9733-4081-9CFC-1A10DE181409}"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115</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Varnāshrama System</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9893836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The ashrama system denotes the Hindu scheme of life according to which different stages in the life of an individual are well ordered. </a:t>
            </a:r>
          </a:p>
          <a:p>
            <a:pPr algn="just">
              <a:lnSpc>
                <a:spcPct val="150000"/>
              </a:lnSpc>
            </a:pPr>
            <a:r>
              <a:rPr lang="en-US" sz="2200" dirty="0">
                <a:latin typeface="Times New Roman" panose="02020603050405020304" pitchFamily="18" charset="0"/>
                <a:cs typeface="Times New Roman" panose="02020603050405020304" pitchFamily="18" charset="0"/>
              </a:rPr>
              <a:t>The average life span of an individual is considered to be 100 years and it is divided into four stages each stage having a time span of 25 years. These four āshramas are:</a:t>
            </a:r>
          </a:p>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Brahmacharyāshrama</a:t>
            </a:r>
            <a:r>
              <a:rPr lang="en-US" sz="2200" dirty="0">
                <a:latin typeface="Times New Roman" panose="02020603050405020304" pitchFamily="18" charset="0"/>
                <a:cs typeface="Times New Roman" panose="02020603050405020304" pitchFamily="18" charset="0"/>
              </a:rPr>
              <a:t> or the Stage of Studentship :- </a:t>
            </a:r>
          </a:p>
          <a:p>
            <a:pPr algn="just">
              <a:lnSpc>
                <a:spcPct val="150000"/>
              </a:lnSpc>
            </a:pPr>
            <a:r>
              <a:rPr lang="en-US" sz="2200" dirty="0">
                <a:latin typeface="Times New Roman" panose="02020603050405020304" pitchFamily="18" charset="0"/>
                <a:cs typeface="Times New Roman" panose="02020603050405020304" pitchFamily="18" charset="0"/>
              </a:rPr>
              <a:t>This is the first stage of life. It is meant for acquiring knowledge, developing discipline and moulding character.</a:t>
            </a:r>
          </a:p>
          <a:p>
            <a:pPr algn="just">
              <a:lnSpc>
                <a:spcPct val="150000"/>
              </a:lnSpc>
            </a:pPr>
            <a:r>
              <a:rPr lang="en-US" sz="2200" dirty="0">
                <a:latin typeface="Times New Roman" panose="02020603050405020304" pitchFamily="18" charset="0"/>
                <a:cs typeface="Times New Roman" panose="02020603050405020304" pitchFamily="18" charset="0"/>
              </a:rPr>
              <a:t>This stage starts with the ceremony called </a:t>
            </a:r>
            <a:r>
              <a:rPr lang="en-US" sz="2200" b="1" i="1" dirty="0">
                <a:latin typeface="Times New Roman" panose="02020603050405020304" pitchFamily="18" charset="0"/>
                <a:cs typeface="Times New Roman" panose="02020603050405020304" pitchFamily="18" charset="0"/>
              </a:rPr>
              <a:t>upanayanama</a:t>
            </a:r>
            <a:r>
              <a:rPr lang="en-US" sz="2200" dirty="0">
                <a:latin typeface="Times New Roman" panose="02020603050405020304" pitchFamily="18" charset="0"/>
                <a:cs typeface="Times New Roman" panose="02020603050405020304" pitchFamily="18" charset="0"/>
              </a:rPr>
              <a:t> or investiture with the sacred thread.</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7570DA04-F165-4ED0-BEBC-162C4B931542}"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116</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Āshrama or the Stages of Life (CO1)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3056652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Now the person became a </a:t>
            </a:r>
            <a:r>
              <a:rPr lang="en-US" sz="2200" b="1" i="1" dirty="0">
                <a:latin typeface="Times New Roman" panose="02020603050405020304" pitchFamily="18" charset="0"/>
                <a:cs typeface="Times New Roman" panose="02020603050405020304" pitchFamily="18" charset="0"/>
              </a:rPr>
              <a:t>brahmachārina</a:t>
            </a:r>
            <a:r>
              <a:rPr lang="en-US" sz="2200" dirty="0">
                <a:latin typeface="Times New Roman" panose="02020603050405020304" pitchFamily="18" charset="0"/>
                <a:cs typeface="Times New Roman" panose="02020603050405020304" pitchFamily="18" charset="0"/>
              </a:rPr>
              <a:t>, leading a celibate and austere life as a student at the home of his teacher.</a:t>
            </a:r>
          </a:p>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Grihasthāshrama </a:t>
            </a:r>
            <a:r>
              <a:rPr lang="en-US" sz="2200" dirty="0">
                <a:latin typeface="Times New Roman" panose="02020603050405020304" pitchFamily="18" charset="0"/>
                <a:cs typeface="Times New Roman" panose="02020603050405020304" pitchFamily="18" charset="0"/>
              </a:rPr>
              <a:t>or the Stage of Householder :-</a:t>
            </a:r>
          </a:p>
          <a:p>
            <a:pPr algn="just">
              <a:lnSpc>
                <a:spcPct val="150000"/>
              </a:lnSpc>
            </a:pPr>
            <a:r>
              <a:rPr lang="en-US" sz="2200" dirty="0">
                <a:latin typeface="Times New Roman" panose="02020603050405020304" pitchFamily="18" charset="0"/>
                <a:cs typeface="Times New Roman" panose="02020603050405020304" pitchFamily="18" charset="0"/>
              </a:rPr>
              <a:t>This stage starts at marriage when the student has completed his studentship and is ready to take up the duties and responsibilities of household life.</a:t>
            </a:r>
          </a:p>
          <a:p>
            <a:pPr algn="just">
              <a:lnSpc>
                <a:spcPct val="150000"/>
              </a:lnSpc>
            </a:pPr>
            <a:r>
              <a:rPr lang="en-US" sz="2200" dirty="0">
                <a:latin typeface="Times New Roman" panose="02020603050405020304" pitchFamily="18" charset="0"/>
                <a:cs typeface="Times New Roman" panose="02020603050405020304" pitchFamily="18" charset="0"/>
              </a:rPr>
              <a:t>In this stage the individual gets married, earns money and begets children. </a:t>
            </a:r>
          </a:p>
          <a:p>
            <a:pPr algn="just">
              <a:lnSpc>
                <a:spcPct val="150000"/>
              </a:lnSpc>
            </a:pPr>
            <a:r>
              <a:rPr lang="en-US" sz="2200" dirty="0">
                <a:latin typeface="Times New Roman" panose="02020603050405020304" pitchFamily="18" charset="0"/>
                <a:cs typeface="Times New Roman" panose="02020603050405020304" pitchFamily="18" charset="0"/>
              </a:rPr>
              <a:t>The individual pursues wealth (artha) and pleasure (kāma) within the limits of the moral law (dharma).</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56352741-B091-4CC2-9BF7-4D1FE3F861E8}"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117</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Āshrama or the Stages of Life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1637484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2001"/>
            <a:ext cx="8686800" cy="5714999"/>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The second āśrama, gṛhastha, the long stage of married life devoted to raising a family, is acknowledged by all thinkers as the most important and also the most arduous of the four āśramas. </a:t>
            </a:r>
          </a:p>
          <a:p>
            <a:pPr algn="just">
              <a:lnSpc>
                <a:spcPct val="150000"/>
              </a:lnSpc>
            </a:pPr>
            <a:r>
              <a:rPr lang="en-US" sz="2200" dirty="0">
                <a:latin typeface="Times New Roman" panose="02020603050405020304" pitchFamily="18" charset="0"/>
                <a:cs typeface="Times New Roman" panose="02020603050405020304" pitchFamily="18" charset="0"/>
              </a:rPr>
              <a:t>It involves all-round responsibilities, of parents towards children, of children towards each other and towards parents, of the mother and the father towards all, including the larger family. </a:t>
            </a:r>
          </a:p>
          <a:p>
            <a:pPr algn="just">
              <a:lnSpc>
                <a:spcPct val="150000"/>
              </a:lnSpc>
            </a:pPr>
            <a:r>
              <a:rPr lang="en-US" sz="2200" dirty="0">
                <a:latin typeface="Times New Roman" panose="02020603050405020304" pitchFamily="18" charset="0"/>
                <a:cs typeface="Times New Roman" panose="02020603050405020304" pitchFamily="18" charset="0"/>
              </a:rPr>
              <a:t>This stage in life is at the same time the most full, rich and colourful  innumerable festive rituals and ceremonies, in particular those called solah saṁskāras or ‘sixteen ceremonies’, accompany an individual all through his or her life birth, initiation into study, completion of education, engagement, marriage, birth of children, marriage of children, </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56352741-B091-4CC2-9BF7-4D1FE3F861E8}"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118</a:t>
            </a:fld>
            <a:endParaRPr lang="en-US" dirty="0"/>
          </a:p>
        </p:txBody>
      </p:sp>
      <p:sp>
        <p:nvSpPr>
          <p:cNvPr id="7" name="Title 1"/>
          <p:cNvSpPr txBox="1">
            <a:spLocks/>
          </p:cNvSpPr>
          <p:nvPr/>
        </p:nvSpPr>
        <p:spPr>
          <a:xfrm>
            <a:off x="1346202" y="18075"/>
            <a:ext cx="7797798" cy="73376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Āshrama or the Stages of Life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1447811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2001"/>
            <a:ext cx="8686800" cy="5714999"/>
          </a:xfrm>
        </p:spPr>
        <p:txBody>
          <a:bodyPr>
            <a:noAutofit/>
          </a:bodyPr>
          <a:lstStyle/>
          <a:p>
            <a:pPr marL="0" indent="0" algn="just">
              <a:buNone/>
            </a:pPr>
            <a:r>
              <a:rPr lang="en-US" sz="2200" dirty="0">
                <a:latin typeface="Times New Roman" panose="02020603050405020304" pitchFamily="18" charset="0"/>
                <a:cs typeface="Times New Roman" panose="02020603050405020304" pitchFamily="18" charset="0"/>
              </a:rPr>
              <a:t>particularly of the daughter, death of the parents and memorial ceremony for them, the entire process ending in one’s death (see table below).</a:t>
            </a:r>
          </a:p>
          <a:p>
            <a:pPr marL="0" indent="0" algn="just">
              <a:buNone/>
            </a:pPr>
            <a:endParaRPr lang="en-US" sz="2200" dirty="0">
              <a:latin typeface="Times New Roman" panose="02020603050405020304" pitchFamily="18" charset="0"/>
              <a:cs typeface="Times New Roman" panose="02020603050405020304"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a:p>
            <a:pPr marL="0" indent="0" algn="ctr">
              <a:buNone/>
            </a:pPr>
            <a:r>
              <a:rPr lang="en-US" sz="2200" dirty="0">
                <a:latin typeface="Times New Roman" panose="02020603050405020304" pitchFamily="18" charset="0"/>
                <a:cs typeface="Times New Roman" panose="02020603050405020304" pitchFamily="18" charset="0"/>
              </a:rPr>
              <a:t>List of the solah saṁskāras or ‘sixteen ceremonies’</a:t>
            </a:r>
          </a:p>
          <a:p>
            <a:pPr marL="0" indent="0" algn="ctr">
              <a:buNone/>
            </a:pPr>
            <a:r>
              <a:rPr lang="en-US" sz="2200" dirty="0">
                <a:latin typeface="Times New Roman" panose="02020603050405020304" pitchFamily="18" charset="0"/>
                <a:cs typeface="Times New Roman" panose="02020603050405020304" pitchFamily="18" charset="0"/>
              </a:rPr>
              <a:t> </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56352741-B091-4CC2-9BF7-4D1FE3F861E8}"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119</a:t>
            </a:fld>
            <a:endParaRPr lang="en-US" dirty="0"/>
          </a:p>
        </p:txBody>
      </p:sp>
      <p:sp>
        <p:nvSpPr>
          <p:cNvPr id="7" name="Title 1"/>
          <p:cNvSpPr txBox="1">
            <a:spLocks/>
          </p:cNvSpPr>
          <p:nvPr/>
        </p:nvSpPr>
        <p:spPr>
          <a:xfrm>
            <a:off x="1346202" y="7915"/>
            <a:ext cx="7797798" cy="73376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Āshrama or the Stages of Life</a:t>
            </a:r>
          </a:p>
        </p:txBody>
      </p:sp>
      <p:pic>
        <p:nvPicPr>
          <p:cNvPr id="8" name="Picture 7"/>
          <p:cNvPicPr>
            <a:picLocks noChangeAspect="1"/>
          </p:cNvPicPr>
          <p:nvPr/>
        </p:nvPicPr>
        <p:blipFill>
          <a:blip r:embed="rId3"/>
          <a:stretch>
            <a:fillRect/>
          </a:stretch>
        </p:blipFill>
        <p:spPr>
          <a:xfrm>
            <a:off x="533400" y="1495767"/>
            <a:ext cx="8153400" cy="444783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1588725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52073-25D8-4B3E-A40F-67C8A99DA56B}"/>
              </a:ext>
            </a:extLst>
          </p:cNvPr>
          <p:cNvSpPr>
            <a:spLocks noGrp="1"/>
          </p:cNvSpPr>
          <p:nvPr>
            <p:ph type="ctrTitle"/>
          </p:nvPr>
        </p:nvSpPr>
        <p:spPr>
          <a:xfrm>
            <a:off x="0" y="-10160"/>
            <a:ext cx="9144000" cy="685800"/>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p>
            <a:pPr eaLnBrk="1" hangingPunct="1"/>
            <a:r>
              <a:rPr lang="en-US" sz="2800" dirty="0"/>
              <a:t>Program Specific Outcomes</a:t>
            </a:r>
          </a:p>
        </p:txBody>
      </p:sp>
      <p:sp>
        <p:nvSpPr>
          <p:cNvPr id="25604" name="Rectangle 11">
            <a:extLst>
              <a:ext uri="{FF2B5EF4-FFF2-40B4-BE49-F238E27FC236}">
                <a16:creationId xmlns:a16="http://schemas.microsoft.com/office/drawing/2014/main" id="{58316569-59D5-4AC0-A595-7F5254E78724}"/>
              </a:ext>
            </a:extLst>
          </p:cNvPr>
          <p:cNvSpPr>
            <a:spLocks noChangeArrowheads="1"/>
          </p:cNvSpPr>
          <p:nvPr/>
        </p:nvSpPr>
        <p:spPr bwMode="auto">
          <a:xfrm>
            <a:off x="0" y="828675"/>
            <a:ext cx="9144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313" indent="-3413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41313" marR="0" lvl="0" indent="-341313"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Program Specific Outcomes (PSOs) </a:t>
            </a:r>
            <a:r>
              <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are what the students should be able to do at the time of graduation. The PSOs are program specific. PSOs are written by the department offering the program. </a:t>
            </a:r>
          </a:p>
        </p:txBody>
      </p:sp>
      <p:sp>
        <p:nvSpPr>
          <p:cNvPr id="11" name="Rectangle 1">
            <a:extLst>
              <a:ext uri="{FF2B5EF4-FFF2-40B4-BE49-F238E27FC236}">
                <a16:creationId xmlns:a16="http://schemas.microsoft.com/office/drawing/2014/main" id="{C3632E4D-4F91-438F-930B-1FEE5618061E}"/>
              </a:ext>
            </a:extLst>
          </p:cNvPr>
          <p:cNvSpPr>
            <a:spLocks noChangeArrowheads="1"/>
          </p:cNvSpPr>
          <p:nvPr/>
        </p:nvSpPr>
        <p:spPr bwMode="auto">
          <a:xfrm>
            <a:off x="0" y="1676400"/>
            <a:ext cx="9144000" cy="4746625"/>
          </a:xfrm>
          <a:prstGeom prst="rect">
            <a:avLst/>
          </a:prstGeom>
          <a:noFill/>
          <a:ln w="9525">
            <a:noFill/>
            <a:miter lim="800000"/>
            <a:headEnd/>
            <a:tailEnd/>
          </a:ln>
        </p:spPr>
        <p:txBody>
          <a:bodyPr anchor="ctr">
            <a:spAutoFit/>
          </a:bodyPr>
          <a:lstStyle/>
          <a:p>
            <a:pPr marL="341313" marR="0" lvl="0" indent="-341313" algn="just"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On successful completion of B. Tech. (EC) Program, the Electronics and Communication engineering graduates will be able to:</a:t>
            </a:r>
          </a:p>
          <a:p>
            <a:pPr marL="0" marR="0" lvl="0" indent="0" algn="just" defTabSz="914400"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endParaRPr>
          </a:p>
          <a:p>
            <a:pPr marL="742950" marR="0" lvl="0" indent="-742950" algn="just"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a:ea typeface="Times New Roman"/>
                <a:cs typeface="Times New Roman"/>
              </a:rPr>
              <a:t>PSO1</a:t>
            </a:r>
            <a:r>
              <a:rPr kumimoji="0" lang="en-US" sz="1800" b="1" i="0" u="none" strike="noStrike" kern="1200" cap="none" spc="0" normalizeH="0" baseline="0" noProof="0" dirty="0">
                <a:ln>
                  <a:noFill/>
                </a:ln>
                <a:solidFill>
                  <a:prstClr val="black"/>
                </a:solidFill>
                <a:effectLst/>
                <a:uLnTx/>
                <a:uFillTx/>
                <a:latin typeface="Times New Roman" pitchFamily="18" charset="0"/>
                <a:ea typeface="Times New Roman"/>
                <a:cs typeface="Times New Roman" pitchFamily="18" charset="0"/>
              </a:rPr>
              <a:t>: </a:t>
            </a:r>
            <a:r>
              <a:rPr kumimoji="0" lang="en-US" sz="1800" b="0" i="0" u="none" strike="noStrike" kern="1200" cap="none" spc="0" normalizeH="0" baseline="0" noProof="0" dirty="0">
                <a:ln>
                  <a:noFill/>
                </a:ln>
                <a:solidFill>
                  <a:prstClr val="black"/>
                </a:solidFill>
                <a:effectLst/>
                <a:uLnTx/>
                <a:uFillTx/>
                <a:latin typeface="Times New Roman" pitchFamily="18" charset="0"/>
                <a:ea typeface="Times New Roman"/>
                <a:cs typeface="Times New Roman" pitchFamily="18" charset="0"/>
              </a:rPr>
              <a:t>To apply the knowledge of mathematics, science and electronics &amp; communication engineering to work effectively in the industry based on same or related area.</a:t>
            </a:r>
          </a:p>
          <a:p>
            <a:pPr marL="742950" marR="0" lvl="0" indent="-742950" algn="just" defTabSz="914400" rtl="0" eaLnBrk="1" fontAlgn="auto" latinLnBrk="0" hangingPunct="1">
              <a:lnSpc>
                <a:spcPct val="115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itchFamily="18" charset="0"/>
              <a:ea typeface="Times New Roman"/>
              <a:cs typeface="Times New Roman" pitchFamily="18" charset="0"/>
            </a:endParaRPr>
          </a:p>
          <a:p>
            <a:pPr marL="742950" marR="0" lvl="0" indent="-742950" algn="just"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itchFamily="18" charset="0"/>
                <a:ea typeface="Times New Roman"/>
                <a:cs typeface="Times New Roman" pitchFamily="18" charset="0"/>
              </a:rPr>
              <a:t>PSO2: </a:t>
            </a:r>
            <a:r>
              <a:rPr kumimoji="0" lang="en-US" sz="1800" b="0" i="0" u="none" strike="noStrike" kern="1200" cap="none" spc="0" normalizeH="0" baseline="0" noProof="0" dirty="0">
                <a:ln>
                  <a:noFill/>
                </a:ln>
                <a:solidFill>
                  <a:prstClr val="black"/>
                </a:solidFill>
                <a:effectLst/>
                <a:uLnTx/>
                <a:uFillTx/>
                <a:latin typeface="Times New Roman" pitchFamily="18" charset="0"/>
                <a:ea typeface="Times New Roman"/>
                <a:cs typeface="Times New Roman" pitchFamily="18" charset="0"/>
              </a:rPr>
              <a:t>To use their skills to work in modern electronics &amp; communication engineering tools, software and equipments to design solutions for complex problems in the related field that meet the specified needs of the society.</a:t>
            </a:r>
          </a:p>
          <a:p>
            <a:pPr marL="742950" marR="0" lvl="0" indent="-742950" algn="just" defTabSz="914400" rtl="0" eaLnBrk="1" fontAlgn="auto" latinLnBrk="0" hangingPunct="1">
              <a:lnSpc>
                <a:spcPct val="115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itchFamily="18" charset="0"/>
              <a:ea typeface="Times New Roman"/>
              <a:cs typeface="Times New Roman" pitchFamily="18" charset="0"/>
            </a:endParaRPr>
          </a:p>
          <a:p>
            <a:pPr marL="742950" marR="0" lvl="0" indent="-742950" algn="just"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itchFamily="18" charset="0"/>
                <a:ea typeface="Times New Roman"/>
                <a:cs typeface="Times New Roman" pitchFamily="18" charset="0"/>
              </a:rPr>
              <a:t>PSO3: </a:t>
            </a:r>
            <a:r>
              <a:rPr kumimoji="0" lang="en-US" sz="1800" b="0" i="0" u="none" strike="noStrike" kern="1200" cap="none" spc="0" normalizeH="0" baseline="0" noProof="0" dirty="0">
                <a:ln>
                  <a:noFill/>
                </a:ln>
                <a:solidFill>
                  <a:prstClr val="black"/>
                </a:solidFill>
                <a:effectLst/>
                <a:uLnTx/>
                <a:uFillTx/>
                <a:latin typeface="Times New Roman" pitchFamily="18" charset="0"/>
                <a:ea typeface="Times New Roman"/>
                <a:cs typeface="Times New Roman" pitchFamily="18" charset="0"/>
              </a:rPr>
              <a:t>To function effectively as an individual and as a member or leader of a team by qualifying through examinations like GATE (Graduate Aptitude Test in Engineering), IES (Indian Engineering Services), PSUs (Public Sector Undertakings), TOEFL (Test of English as a Foreign Language), GMAT (Graduate Management Admission Test) and GRE (Graduate Record Examinations in US) etc.</a:t>
            </a:r>
          </a:p>
        </p:txBody>
      </p:sp>
      <p:sp>
        <p:nvSpPr>
          <p:cNvPr id="3" name="Footer Placeholder 2">
            <a:extLst>
              <a:ext uri="{FF2B5EF4-FFF2-40B4-BE49-F238E27FC236}">
                <a16:creationId xmlns:a16="http://schemas.microsoft.com/office/drawing/2014/main" id="{5ABDA359-EE99-4AD6-90D1-59B163338513}"/>
              </a:ext>
            </a:extLst>
          </p:cNvPr>
          <p:cNvSpPr>
            <a:spLocks noGrp="1"/>
          </p:cNvSpPr>
          <p:nvPr>
            <p:ph type="ftr" sz="quarter" idx="11"/>
          </p:nvPr>
        </p:nvSpPr>
        <p:spPr>
          <a:xfrm>
            <a:off x="2133600" y="6389688"/>
            <a:ext cx="6019800" cy="331787"/>
          </a:xfrm>
        </p:spPr>
        <p:txBody>
          <a:bodyPr/>
          <a:lstStyle/>
          <a:p>
            <a:pPr lvl="0">
              <a:spcBef>
                <a:spcPct val="20000"/>
              </a:spcBef>
              <a:defRPr/>
            </a:pPr>
            <a:r>
              <a:rPr lang="en-US" dirty="0" smtClean="0"/>
              <a:t>Ms. Neha Singh    Essence of Indian Traditional Knowledge              Unit </a:t>
            </a:r>
            <a:r>
              <a:rPr lang="en-US" dirty="0"/>
              <a:t>I</a:t>
            </a:r>
          </a:p>
        </p:txBody>
      </p:sp>
      <p:sp>
        <p:nvSpPr>
          <p:cNvPr id="25607" name="Slide Number Placeholder 3">
            <a:extLst>
              <a:ext uri="{FF2B5EF4-FFF2-40B4-BE49-F238E27FC236}">
                <a16:creationId xmlns:a16="http://schemas.microsoft.com/office/drawing/2014/main" id="{1DF96689-4ADD-439D-9E43-A70F2D66E1B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F56FD38-3074-4085-BD8A-0522BBEDB0A9}"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5" name="Date Placeholder 4">
            <a:extLst>
              <a:ext uri="{FF2B5EF4-FFF2-40B4-BE49-F238E27FC236}">
                <a16:creationId xmlns:a16="http://schemas.microsoft.com/office/drawing/2014/main" id="{1E5F2723-2ECF-4FFC-B392-E73A36C76D87}"/>
              </a:ext>
            </a:extLst>
          </p:cNvPr>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9C3EB9-FAC3-4996-B704-79D9FDDED274}"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1/27/2025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3"/>
            <a:ext cx="1295400" cy="679548"/>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47800"/>
            <a:ext cx="8686800" cy="4945998"/>
          </a:xfrm>
        </p:spPr>
        <p:txBody>
          <a:bodyPr>
            <a:noAutofit/>
          </a:bodyPr>
          <a:lstStyle/>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Vānaprasthāsharma</a:t>
            </a:r>
            <a:r>
              <a:rPr lang="en-US" sz="2200" dirty="0">
                <a:latin typeface="Times New Roman" panose="02020603050405020304" pitchFamily="18" charset="0"/>
                <a:cs typeface="Times New Roman" panose="02020603050405020304" pitchFamily="18" charset="0"/>
              </a:rPr>
              <a:t> or the Stage of Retirement from Active Life—</a:t>
            </a:r>
          </a:p>
          <a:p>
            <a:pPr algn="just">
              <a:lnSpc>
                <a:spcPct val="150000"/>
              </a:lnSpc>
            </a:pPr>
            <a:r>
              <a:rPr lang="en-US" sz="2200" dirty="0">
                <a:latin typeface="Times New Roman" panose="02020603050405020304" pitchFamily="18" charset="0"/>
                <a:cs typeface="Times New Roman" panose="02020603050405020304" pitchFamily="18" charset="0"/>
              </a:rPr>
              <a:t>After discharging all the duties and obligations as a householder, the individual enters into the Vānaprastha stage. </a:t>
            </a:r>
          </a:p>
          <a:p>
            <a:pPr algn="just">
              <a:lnSpc>
                <a:spcPct val="150000"/>
              </a:lnSpc>
            </a:pPr>
            <a:r>
              <a:rPr lang="en-US" sz="2200" dirty="0">
                <a:latin typeface="Times New Roman" panose="02020603050405020304" pitchFamily="18" charset="0"/>
                <a:cs typeface="Times New Roman" panose="02020603050405020304" pitchFamily="18" charset="0"/>
              </a:rPr>
              <a:t>It consists of the third quarter of person’s life. </a:t>
            </a:r>
          </a:p>
          <a:p>
            <a:pPr algn="just">
              <a:lnSpc>
                <a:spcPct val="150000"/>
              </a:lnSpc>
            </a:pPr>
            <a:r>
              <a:rPr lang="en-US" sz="2200" dirty="0">
                <a:latin typeface="Times New Roman" panose="02020603050405020304" pitchFamily="18" charset="0"/>
                <a:cs typeface="Times New Roman" panose="02020603050405020304" pitchFamily="18" charset="0"/>
              </a:rPr>
              <a:t>In this phase, after retiring from active life, the individual dedicates himself to a life of spiritual contemplation. </a:t>
            </a:r>
          </a:p>
          <a:p>
            <a:pPr algn="just">
              <a:lnSpc>
                <a:spcPct val="150000"/>
              </a:lnSpc>
            </a:pPr>
            <a:r>
              <a:rPr lang="en-US" sz="2200" dirty="0">
                <a:latin typeface="Times New Roman" panose="02020603050405020304" pitchFamily="18" charset="0"/>
                <a:cs typeface="Times New Roman" panose="02020603050405020304" pitchFamily="18" charset="0"/>
              </a:rPr>
              <a:t>He leaves his home and goes to the forest to become a hermit.</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00D49674-45D8-446B-B7D3-6BF303828A15}"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120</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Āshrama or the Stages of Life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p:spPr>
      </p:pic>
    </p:spTree>
    <p:extLst>
      <p:ext uri="{BB962C8B-B14F-4D97-AF65-F5344CB8AC3E}">
        <p14:creationId xmlns:p14="http://schemas.microsoft.com/office/powerpoint/2010/main" val="18451152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47800"/>
            <a:ext cx="8686800" cy="4945998"/>
          </a:xfrm>
        </p:spPr>
        <p:txBody>
          <a:bodyPr>
            <a:noAutofit/>
          </a:bodyPr>
          <a:lstStyle/>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Sanyāsāshrama </a:t>
            </a:r>
            <a:r>
              <a:rPr lang="en-US" sz="2200" dirty="0">
                <a:latin typeface="Times New Roman" panose="02020603050405020304" pitchFamily="18" charset="0"/>
                <a:cs typeface="Times New Roman" panose="02020603050405020304" pitchFamily="18" charset="0"/>
              </a:rPr>
              <a:t>or the Stage of Renunciation or Wandering Mystic—</a:t>
            </a:r>
          </a:p>
          <a:p>
            <a:pPr algn="just">
              <a:lnSpc>
                <a:spcPct val="150000"/>
              </a:lnSpc>
            </a:pPr>
            <a:r>
              <a:rPr lang="en-US" sz="2200" dirty="0">
                <a:latin typeface="Times New Roman" panose="02020603050405020304" pitchFamily="18" charset="0"/>
                <a:cs typeface="Times New Roman" panose="02020603050405020304" pitchFamily="18" charset="0"/>
              </a:rPr>
              <a:t>This is the last stage of life. </a:t>
            </a:r>
          </a:p>
          <a:p>
            <a:pPr algn="just">
              <a:lnSpc>
                <a:spcPct val="150000"/>
              </a:lnSpc>
            </a:pPr>
            <a:r>
              <a:rPr lang="en-US" sz="2200" dirty="0">
                <a:latin typeface="Times New Roman" panose="02020603050405020304" pitchFamily="18" charset="0"/>
                <a:cs typeface="Times New Roman" panose="02020603050405020304" pitchFamily="18" charset="0"/>
              </a:rPr>
              <a:t>Now the individual leaves his hermitage an becomes a homeless wanderer (sanyāsin) with all his earthly ties broken.</a:t>
            </a:r>
          </a:p>
          <a:p>
            <a:pPr algn="just">
              <a:lnSpc>
                <a:spcPct val="150000"/>
              </a:lnSpc>
            </a:pPr>
            <a:r>
              <a:rPr lang="en-US" sz="2200" dirty="0">
                <a:latin typeface="Times New Roman" panose="02020603050405020304" pitchFamily="18" charset="0"/>
                <a:cs typeface="Times New Roman" panose="02020603050405020304" pitchFamily="18" charset="0"/>
              </a:rPr>
              <a:t>The </a:t>
            </a:r>
            <a:r>
              <a:rPr lang="en-US" sz="2200" b="1" i="1" dirty="0">
                <a:latin typeface="Times New Roman" panose="02020603050405020304" pitchFamily="18" charset="0"/>
                <a:cs typeface="Times New Roman" panose="02020603050405020304" pitchFamily="18" charset="0"/>
              </a:rPr>
              <a:t>sanyāsin</a:t>
            </a:r>
            <a:r>
              <a:rPr lang="en-US" sz="2200" dirty="0">
                <a:latin typeface="Times New Roman" panose="02020603050405020304" pitchFamily="18" charset="0"/>
                <a:cs typeface="Times New Roman" panose="02020603050405020304" pitchFamily="18" charset="0"/>
              </a:rPr>
              <a:t> aspires and acts to attain liberation only.</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03C6F01E-0135-4F20-BFDC-918D1269553F}"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121</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Āshrama or the Stages of Life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4208235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72021"/>
            <a:ext cx="8686800" cy="5621777"/>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Family is the keystone of the social arch: marriage is the instrument of family and the mother/wife is the custodian of marriage.</a:t>
            </a:r>
          </a:p>
          <a:p>
            <a:pPr algn="just">
              <a:lnSpc>
                <a:spcPct val="150000"/>
              </a:lnSpc>
            </a:pPr>
            <a:r>
              <a:rPr lang="en-US" sz="2200" dirty="0">
                <a:latin typeface="Times New Roman" panose="02020603050405020304" pitchFamily="18" charset="0"/>
                <a:cs typeface="Times New Roman" panose="02020603050405020304" pitchFamily="18" charset="0"/>
              </a:rPr>
              <a:t>Family is </a:t>
            </a:r>
            <a:r>
              <a:rPr lang="en-US" sz="2200" b="1" dirty="0">
                <a:latin typeface="Times New Roman" panose="02020603050405020304" pitchFamily="18" charset="0"/>
                <a:cs typeface="Times New Roman" panose="02020603050405020304" pitchFamily="18" charset="0"/>
              </a:rPr>
              <a:t>sacrosanct</a:t>
            </a:r>
            <a:r>
              <a:rPr lang="en-US" sz="2200" dirty="0">
                <a:latin typeface="Times New Roman" panose="02020603050405020304" pitchFamily="18" charset="0"/>
                <a:cs typeface="Times New Roman" panose="02020603050405020304" pitchFamily="18" charset="0"/>
              </a:rPr>
              <a:t> and that involves an elaborate code of duties for each member of the family. Family is also the economic unit and as such it takes care of all members regardless of how much they earn and contribute individually to the ‘family income’. </a:t>
            </a:r>
          </a:p>
          <a:p>
            <a:pPr algn="just">
              <a:lnSpc>
                <a:spcPct val="150000"/>
              </a:lnSpc>
            </a:pPr>
            <a:r>
              <a:rPr lang="en-US" sz="2200" dirty="0">
                <a:latin typeface="Times New Roman" panose="02020603050405020304" pitchFamily="18" charset="0"/>
                <a:cs typeface="Times New Roman" panose="02020603050405020304" pitchFamily="18" charset="0"/>
              </a:rPr>
              <a:t>It is a protection against adversity and a strong instrument of social security, something that costs Western nations huge amounts of public money to provide to its citizens. Because ‘family’ results from marriage, marriage is also sacrosanct.</a:t>
            </a:r>
          </a:p>
        </p:txBody>
      </p:sp>
      <p:sp>
        <p:nvSpPr>
          <p:cNvPr id="4" name="Date Placeholder 3"/>
          <p:cNvSpPr>
            <a:spLocks noGrp="1"/>
          </p:cNvSpPr>
          <p:nvPr>
            <p:ph type="dt" sz="half" idx="10"/>
          </p:nvPr>
        </p:nvSpPr>
        <p:spPr/>
        <p:txBody>
          <a:bodyPr/>
          <a:lstStyle/>
          <a:p>
            <a:fld id="{90D6A6E8-050F-415D-B7EE-2E1727AE3125}"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122</a:t>
            </a:fld>
            <a:endParaRPr lang="en-US" dirty="0"/>
          </a:p>
        </p:txBody>
      </p:sp>
      <p:sp>
        <p:nvSpPr>
          <p:cNvPr id="7" name="Title 1"/>
          <p:cNvSpPr txBox="1">
            <a:spLocks/>
          </p:cNvSpPr>
          <p:nvPr/>
        </p:nvSpPr>
        <p:spPr>
          <a:xfrm>
            <a:off x="1346202" y="28235"/>
            <a:ext cx="7797798" cy="68027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Marriage (CO1)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13816951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Marriage or </a:t>
            </a:r>
            <a:r>
              <a:rPr lang="en-US" sz="2200" dirty="0" err="1">
                <a:latin typeface="Times New Roman" panose="02020603050405020304" pitchFamily="18" charset="0"/>
                <a:cs typeface="Times New Roman" panose="02020603050405020304" pitchFamily="18" charset="0"/>
              </a:rPr>
              <a:t>vivāha</a:t>
            </a:r>
            <a:r>
              <a:rPr lang="en-US" sz="2200" dirty="0">
                <a:latin typeface="Times New Roman" panose="02020603050405020304" pitchFamily="18" charset="0"/>
                <a:cs typeface="Times New Roman" panose="02020603050405020304" pitchFamily="18" charset="0"/>
              </a:rPr>
              <a:t> was a very important samskāra in ancient India. </a:t>
            </a:r>
          </a:p>
          <a:p>
            <a:pPr algn="just">
              <a:lnSpc>
                <a:spcPct val="150000"/>
              </a:lnSpc>
            </a:pPr>
            <a:r>
              <a:rPr lang="en-US" sz="2200" dirty="0">
                <a:latin typeface="Times New Roman" panose="02020603050405020304" pitchFamily="18" charset="0"/>
                <a:cs typeface="Times New Roman" panose="02020603050405020304" pitchFamily="18" charset="0"/>
              </a:rPr>
              <a:t>The purposes of marriage in ancient India is as follow:- </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Promotion of religion by performance of household sacrifices.</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Progency or the happy after life of father and his ancestors and continuation of family line or kula.</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The Rigvedic marriage hymn states</a:t>
            </a:r>
            <a:r>
              <a:rPr lang="en-US" sz="2200" dirty="0">
                <a:latin typeface="Times New Roman" panose="02020603050405020304" pitchFamily="18" charset="0"/>
                <a:cs typeface="Times New Roman" panose="02020603050405020304" pitchFamily="18" charset="0"/>
              </a:rPr>
              <a:t>, “I take your hand in mine for happy fortune that you may reach old age with me your husband.” (10.85.36) Marriage customs and rituals vary according to communities and other subgroups.</a:t>
            </a:r>
          </a:p>
          <a:p>
            <a:pPr algn="just">
              <a:lnSpc>
                <a:spcPct val="150000"/>
              </a:lnSpc>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0D6A6E8-050F-415D-B7EE-2E1727AE3125}"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123</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Marriage (CO1)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3965950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Manu  and other law givers have mentioned about eight forms of marriage:</a:t>
            </a:r>
          </a:p>
          <a:p>
            <a:pPr algn="just">
              <a:lnSpc>
                <a:spcPct val="150000"/>
              </a:lnSpc>
            </a:pPr>
            <a:r>
              <a:rPr lang="en-US" sz="2200" b="1" dirty="0">
                <a:latin typeface="Times New Roman" panose="02020603050405020304" pitchFamily="18" charset="0"/>
                <a:cs typeface="Times New Roman" panose="02020603050405020304" pitchFamily="18" charset="0"/>
              </a:rPr>
              <a:t>Brahma Vivāha:  </a:t>
            </a:r>
            <a:r>
              <a:rPr lang="en-US" sz="2200" dirty="0">
                <a:latin typeface="Times New Roman" panose="02020603050405020304" pitchFamily="18" charset="0"/>
                <a:cs typeface="Times New Roman" panose="02020603050405020304" pitchFamily="18" charset="0"/>
              </a:rPr>
              <a:t>This is considered to be the purest form of marriage. In this form of marriage the father of the bride offers his daughter to a man of character and learning.  </a:t>
            </a:r>
          </a:p>
          <a:p>
            <a:pPr algn="just">
              <a:lnSpc>
                <a:spcPct val="150000"/>
              </a:lnSpc>
            </a:pPr>
            <a:r>
              <a:rPr lang="en-US" sz="2200" dirty="0">
                <a:latin typeface="Times New Roman" panose="02020603050405020304" pitchFamily="18" charset="0"/>
                <a:cs typeface="Times New Roman" panose="02020603050405020304" pitchFamily="18" charset="0"/>
              </a:rPr>
              <a:t>The daughter who is decked with ornaments and richly dressed is given as a gift to a man of good character and high learning.</a:t>
            </a:r>
          </a:p>
          <a:p>
            <a:pPr algn="just">
              <a:lnSpc>
                <a:spcPct val="150000"/>
              </a:lnSpc>
            </a:pPr>
            <a:r>
              <a:rPr lang="en-US" sz="2200" b="1" i="1" dirty="0" err="1">
                <a:latin typeface="Times New Roman" panose="02020603050405020304" pitchFamily="18" charset="0"/>
                <a:cs typeface="Times New Roman" panose="02020603050405020304" pitchFamily="18" charset="0"/>
              </a:rPr>
              <a:t>Daiva</a:t>
            </a:r>
            <a:r>
              <a:rPr lang="en-US" sz="2200" b="1" i="1" dirty="0">
                <a:latin typeface="Times New Roman" panose="02020603050405020304" pitchFamily="18" charset="0"/>
                <a:cs typeface="Times New Roman" panose="02020603050405020304" pitchFamily="18" charset="0"/>
              </a:rPr>
              <a:t> Vivāha</a:t>
            </a:r>
            <a:r>
              <a:rPr lang="en-US"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In the </a:t>
            </a:r>
            <a:r>
              <a:rPr lang="en-US" sz="2200" dirty="0" err="1">
                <a:latin typeface="Times New Roman" panose="02020603050405020304" pitchFamily="18" charset="0"/>
                <a:cs typeface="Times New Roman" panose="02020603050405020304" pitchFamily="18" charset="0"/>
              </a:rPr>
              <a:t>daiva</a:t>
            </a:r>
            <a:r>
              <a:rPr lang="en-US" sz="2200" dirty="0">
                <a:latin typeface="Times New Roman" panose="02020603050405020304" pitchFamily="18" charset="0"/>
                <a:cs typeface="Times New Roman" panose="02020603050405020304" pitchFamily="18" charset="0"/>
              </a:rPr>
              <a:t> form of marriage the father offers her daughter as a </a:t>
            </a:r>
            <a:r>
              <a:rPr lang="en-US" sz="2200" dirty="0" err="1">
                <a:latin typeface="Times New Roman" panose="02020603050405020304" pitchFamily="18" charset="0"/>
                <a:cs typeface="Times New Roman" panose="02020603050405020304" pitchFamily="18" charset="0"/>
              </a:rPr>
              <a:t>dakshinā</a:t>
            </a:r>
            <a:r>
              <a:rPr lang="en-US" sz="2200" dirty="0">
                <a:latin typeface="Times New Roman" panose="02020603050405020304" pitchFamily="18" charset="0"/>
                <a:cs typeface="Times New Roman" panose="02020603050405020304" pitchFamily="18" charset="0"/>
              </a:rPr>
              <a:t> (sacrificial fee) to a young priest who officiates the yajna which is arranged by him.</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0D6A6E8-050F-415D-B7EE-2E1727AE3125}"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124</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Marriage (CO1)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737938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buFont typeface="Wingdings" panose="05000000000000000000" pitchFamily="2" charset="2"/>
              <a:buChar char="Ø"/>
            </a:pPr>
            <a:r>
              <a:rPr lang="en-US" sz="2200" b="1" i="1" dirty="0" err="1">
                <a:latin typeface="Times New Roman" panose="02020603050405020304" pitchFamily="18" charset="0"/>
                <a:cs typeface="Times New Roman" panose="02020603050405020304" pitchFamily="18" charset="0"/>
              </a:rPr>
              <a:t>Ārsa</a:t>
            </a:r>
            <a:r>
              <a:rPr lang="en-US" sz="2200" b="1" i="1" dirty="0">
                <a:latin typeface="Times New Roman" panose="02020603050405020304" pitchFamily="18" charset="0"/>
                <a:cs typeface="Times New Roman" panose="02020603050405020304" pitchFamily="18" charset="0"/>
              </a:rPr>
              <a:t> Vivāha: -</a:t>
            </a:r>
          </a:p>
          <a:p>
            <a:pPr algn="just">
              <a:lnSpc>
                <a:spcPct val="150000"/>
              </a:lnSpc>
            </a:pPr>
            <a:r>
              <a:rPr lang="en-US" sz="2200" dirty="0">
                <a:latin typeface="Times New Roman" panose="02020603050405020304" pitchFamily="18" charset="0"/>
                <a:cs typeface="Times New Roman" panose="02020603050405020304" pitchFamily="18" charset="0"/>
              </a:rPr>
              <a:t>In </a:t>
            </a:r>
            <a:r>
              <a:rPr lang="en-US" sz="2200" b="1" i="1" dirty="0">
                <a:latin typeface="Times New Roman" panose="02020603050405020304" pitchFamily="18" charset="0"/>
                <a:cs typeface="Times New Roman" panose="02020603050405020304" pitchFamily="18" charset="0"/>
              </a:rPr>
              <a:t>ārsa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vivāha</a:t>
            </a:r>
            <a:r>
              <a:rPr lang="en-US" sz="2200" dirty="0">
                <a:latin typeface="Times New Roman" panose="02020603050405020304" pitchFamily="18" charset="0"/>
                <a:cs typeface="Times New Roman" panose="02020603050405020304" pitchFamily="18" charset="0"/>
              </a:rPr>
              <a:t> father of the bride gives his daughter to the bridegroom after receiving a cow and a bull or two pairs of these animals from the bridegroom.</a:t>
            </a:r>
          </a:p>
          <a:p>
            <a:pPr algn="just">
              <a:lnSpc>
                <a:spcPct val="150000"/>
              </a:lnSpc>
              <a:buFont typeface="Wingdings" panose="05000000000000000000" pitchFamily="2" charset="2"/>
              <a:buChar char="Ø"/>
            </a:pPr>
            <a:r>
              <a:rPr lang="en-US" sz="2200" b="1" dirty="0" err="1">
                <a:latin typeface="Times New Roman" panose="02020603050405020304" pitchFamily="18" charset="0"/>
                <a:cs typeface="Times New Roman" panose="02020603050405020304" pitchFamily="18" charset="0"/>
              </a:rPr>
              <a:t>Prajāpatya</a:t>
            </a:r>
            <a:r>
              <a:rPr lang="en-US" sz="2200" b="1" dirty="0">
                <a:latin typeface="Times New Roman" panose="02020603050405020304" pitchFamily="18" charset="0"/>
                <a:cs typeface="Times New Roman" panose="02020603050405020304" pitchFamily="18" charset="0"/>
              </a:rPr>
              <a:t> Vivāha: </a:t>
            </a:r>
          </a:p>
          <a:p>
            <a:pPr algn="just">
              <a:lnSpc>
                <a:spcPct val="150000"/>
              </a:lnSpc>
            </a:pPr>
            <a:r>
              <a:rPr lang="en-US" sz="2200" dirty="0">
                <a:latin typeface="Times New Roman" panose="02020603050405020304" pitchFamily="18" charset="0"/>
                <a:cs typeface="Times New Roman" panose="02020603050405020304" pitchFamily="18" charset="0"/>
              </a:rPr>
              <a:t>In this type of marriage, the father offers the girl to the bridegroom. But neither does he offer any dowry nor does he demand bride-price.</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5F79C1AC-67F7-45B1-A456-EC071C6543B7}"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125</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Marriage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6921831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Asura Vivāha: </a:t>
            </a:r>
          </a:p>
          <a:p>
            <a:pPr algn="just">
              <a:lnSpc>
                <a:spcPct val="150000"/>
              </a:lnSpc>
            </a:pPr>
            <a:r>
              <a:rPr lang="en-US" sz="2200" dirty="0">
                <a:latin typeface="Times New Roman" panose="02020603050405020304" pitchFamily="18" charset="0"/>
                <a:cs typeface="Times New Roman" panose="02020603050405020304" pitchFamily="18" charset="0"/>
              </a:rPr>
              <a:t>This is a form of marriage by purchase in which the bridegroom has to give money to the father or kinsman of the bride.</a:t>
            </a:r>
          </a:p>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Gandharva Vivāha: </a:t>
            </a:r>
          </a:p>
          <a:p>
            <a:pPr algn="just">
              <a:lnSpc>
                <a:spcPct val="150000"/>
              </a:lnSpc>
            </a:pPr>
            <a:r>
              <a:rPr lang="en-US" sz="2200" dirty="0">
                <a:latin typeface="Times New Roman" panose="02020603050405020304" pitchFamily="18" charset="0"/>
                <a:cs typeface="Times New Roman" panose="02020603050405020304" pitchFamily="18" charset="0"/>
              </a:rPr>
              <a:t>This was a marriage by consent of the boy and the girl. Mutual love and consent of the bride and bridegroom was the only condition required to bring about the union.</a:t>
            </a:r>
          </a:p>
        </p:txBody>
      </p:sp>
      <p:sp>
        <p:nvSpPr>
          <p:cNvPr id="4" name="Date Placeholder 3"/>
          <p:cNvSpPr>
            <a:spLocks noGrp="1"/>
          </p:cNvSpPr>
          <p:nvPr>
            <p:ph type="dt" sz="half" idx="10"/>
          </p:nvPr>
        </p:nvSpPr>
        <p:spPr/>
        <p:txBody>
          <a:bodyPr/>
          <a:lstStyle/>
          <a:p>
            <a:fld id="{6E21AA10-F18D-4D32-A541-0D94B4B951E9}"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126</a:t>
            </a:fld>
            <a:endParaRPr lang="en-US" dirty="0"/>
          </a:p>
        </p:txBody>
      </p:sp>
      <p:sp>
        <p:nvSpPr>
          <p:cNvPr id="7" name="Title 1"/>
          <p:cNvSpPr txBox="1">
            <a:spLocks/>
          </p:cNvSpPr>
          <p:nvPr/>
        </p:nvSpPr>
        <p:spPr>
          <a:xfrm>
            <a:off x="1346202" y="1807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Marriage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55124290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Rākshasa Vivāha</a:t>
            </a:r>
            <a:r>
              <a:rPr lang="en-US" sz="2200" dirty="0">
                <a:latin typeface="Times New Roman" panose="02020603050405020304" pitchFamily="18" charset="0"/>
                <a:cs typeface="Times New Roman" panose="02020603050405020304" pitchFamily="18" charset="0"/>
              </a:rPr>
              <a:t>: This was marriage by capture in which the girl was forcibly abducted from her home, crying and weeping and her kinsmen have been stained and their houses broken.</a:t>
            </a:r>
          </a:p>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Paishācha Vivāha: </a:t>
            </a:r>
            <a:r>
              <a:rPr lang="en-US" sz="2200" dirty="0">
                <a:latin typeface="Times New Roman" panose="02020603050405020304" pitchFamily="18" charset="0"/>
                <a:cs typeface="Times New Roman" panose="02020603050405020304" pitchFamily="18" charset="0"/>
              </a:rPr>
              <a:t>Paishācha form of marriage is one in which the man seduces by force a girl who is sleeping or intoxicated or mentally disordered.</a:t>
            </a:r>
          </a:p>
          <a:p>
            <a:pPr algn="just">
              <a:lnSpc>
                <a:spcPct val="150000"/>
              </a:lnSpc>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Out of these eight forms of marriage the first four have been described as prashasta or approved or desirable marriage whereas the rest of the four forms have been considered to be aprashasta or disapproved or undesirable marriages. </a:t>
            </a:r>
          </a:p>
          <a:p>
            <a:pPr algn="just">
              <a:lnSpc>
                <a:spcPct val="150000"/>
              </a:lnSpc>
              <a:buFont typeface="Wingdings" panose="05000000000000000000" pitchFamily="2" charset="2"/>
              <a:buChar char="v"/>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DC41D60-CB36-4C94-BCC5-2276D2933A14}"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127</a:t>
            </a:fld>
            <a:endParaRPr lang="en-US" dirty="0"/>
          </a:p>
        </p:txBody>
      </p:sp>
      <p:sp>
        <p:nvSpPr>
          <p:cNvPr id="7" name="Title 1"/>
          <p:cNvSpPr txBox="1">
            <a:spLocks/>
          </p:cNvSpPr>
          <p:nvPr/>
        </p:nvSpPr>
        <p:spPr>
          <a:xfrm>
            <a:off x="1346202" y="1807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Marriage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0997492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683243"/>
            <a:ext cx="8686800" cy="5710555"/>
          </a:xfrm>
        </p:spPr>
        <p:txBody>
          <a:bodyPr>
            <a:noAutofit/>
          </a:bodyPr>
          <a:lstStyle/>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Anuloma marriage </a:t>
            </a:r>
            <a:r>
              <a:rPr lang="en-US" sz="2200" dirty="0">
                <a:latin typeface="Times New Roman" panose="02020603050405020304" pitchFamily="18" charset="0"/>
                <a:cs typeface="Times New Roman" panose="02020603050405020304" pitchFamily="18" charset="0"/>
              </a:rPr>
              <a:t>(hypergamy): In Anuloma marriage the groom belonged to a higher Varna and the bride to a lower varna.</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Pratiloma marriage </a:t>
            </a:r>
            <a:r>
              <a:rPr lang="en-US" sz="2200" dirty="0">
                <a:latin typeface="Times New Roman" panose="02020603050405020304" pitchFamily="18" charset="0"/>
                <a:cs typeface="Times New Roman" panose="02020603050405020304" pitchFamily="18" charset="0"/>
              </a:rPr>
              <a:t>(hypogamy): In Pratiloma marriage the groom belonged to a lower varna and the bride to a higher varna. Both marriage were prevalent during the Vedic age. This practice continued till the mauryan age. </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Monogamy</a:t>
            </a:r>
            <a:r>
              <a:rPr lang="en-US" sz="2200" dirty="0">
                <a:latin typeface="Times New Roman" panose="02020603050405020304" pitchFamily="18" charset="0"/>
                <a:cs typeface="Times New Roman" panose="02020603050405020304" pitchFamily="18" charset="0"/>
              </a:rPr>
              <a:t> : When marriage involves one husband and one wife alone.</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Polygamy</a:t>
            </a:r>
            <a:r>
              <a:rPr lang="en-US" sz="2200" dirty="0">
                <a:latin typeface="Times New Roman" panose="02020603050405020304" pitchFamily="18" charset="0"/>
                <a:cs typeface="Times New Roman" panose="02020603050405020304" pitchFamily="18" charset="0"/>
              </a:rPr>
              <a:t> : When marriage involves more than one mate at one time.</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Polyandry</a:t>
            </a:r>
            <a:r>
              <a:rPr lang="en-US" sz="2200" dirty="0">
                <a:latin typeface="Times New Roman" panose="02020603050405020304" pitchFamily="18" charset="0"/>
                <a:cs typeface="Times New Roman" panose="02020603050405020304" pitchFamily="18" charset="0"/>
              </a:rPr>
              <a:t> : When more than one man is married to a woman.</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Polygyny</a:t>
            </a:r>
            <a:r>
              <a:rPr lang="en-US" sz="2200" dirty="0">
                <a:latin typeface="Times New Roman" panose="02020603050405020304" pitchFamily="18" charset="0"/>
                <a:cs typeface="Times New Roman" panose="02020603050405020304" pitchFamily="18" charset="0"/>
              </a:rPr>
              <a:t> : When more than one woman is married to a man.</a:t>
            </a:r>
          </a:p>
          <a:p>
            <a:pPr algn="just">
              <a:lnSpc>
                <a:spcPct val="150000"/>
              </a:lnSpc>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DC41D60-CB36-4C94-BCC5-2276D2933A14}"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128</a:t>
            </a:fld>
            <a:endParaRPr lang="en-US" dirty="0"/>
          </a:p>
        </p:txBody>
      </p:sp>
      <p:sp>
        <p:nvSpPr>
          <p:cNvPr id="7" name="Title 1"/>
          <p:cNvSpPr txBox="1">
            <a:spLocks/>
          </p:cNvSpPr>
          <p:nvPr/>
        </p:nvSpPr>
        <p:spPr>
          <a:xfrm>
            <a:off x="1346202" y="28235"/>
            <a:ext cx="7797798" cy="609428"/>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Marriage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18747746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Levirate</a:t>
            </a:r>
            <a:r>
              <a:rPr lang="en-US" sz="2200" dirty="0">
                <a:latin typeface="Times New Roman" panose="02020603050405020304" pitchFamily="18" charset="0"/>
                <a:cs typeface="Times New Roman" panose="02020603050405020304" pitchFamily="18" charset="0"/>
              </a:rPr>
              <a:t>: Levirate is the custom in which a widow marries her husband’s brother. Generally husband’s younger brother marries the widow. This practice is prevalent among the Toda of Nilgiri Hills. </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Sororate</a:t>
            </a:r>
            <a:r>
              <a:rPr lang="en-US" sz="2200" dirty="0">
                <a:latin typeface="Times New Roman" panose="02020603050405020304" pitchFamily="18" charset="0"/>
                <a:cs typeface="Times New Roman" panose="02020603050405020304" pitchFamily="18" charset="0"/>
              </a:rPr>
              <a:t>: Sororate is the custom in which a widower marries the younger sister of his deceased wife. It is generally found among the tribes of central India such as Gond or Baiga. </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Endogamy</a:t>
            </a:r>
            <a:r>
              <a:rPr lang="en-US" sz="2200" dirty="0">
                <a:latin typeface="Times New Roman" panose="02020603050405020304" pitchFamily="18" charset="0"/>
                <a:cs typeface="Times New Roman" panose="02020603050405020304" pitchFamily="18" charset="0"/>
              </a:rPr>
              <a:t> : When marriage is within a specific Varna, class or tribal group.</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Exogamy</a:t>
            </a:r>
            <a:r>
              <a:rPr lang="en-US" sz="2200" dirty="0">
                <a:latin typeface="Times New Roman" panose="02020603050405020304" pitchFamily="18" charset="0"/>
                <a:cs typeface="Times New Roman" panose="02020603050405020304" pitchFamily="18" charset="0"/>
              </a:rPr>
              <a:t> : When marriage occurs outside a certain group of relations.</a:t>
            </a:r>
          </a:p>
        </p:txBody>
      </p:sp>
      <p:sp>
        <p:nvSpPr>
          <p:cNvPr id="4" name="Date Placeholder 3"/>
          <p:cNvSpPr>
            <a:spLocks noGrp="1"/>
          </p:cNvSpPr>
          <p:nvPr>
            <p:ph type="dt" sz="half" idx="10"/>
          </p:nvPr>
        </p:nvSpPr>
        <p:spPr/>
        <p:txBody>
          <a:bodyPr/>
          <a:lstStyle/>
          <a:p>
            <a:fld id="{CDC41D60-CB36-4C94-BCC5-2276D2933A14}"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129</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Marriage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1085690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90599"/>
            <a:ext cx="8839200" cy="5213351"/>
          </a:xfrm>
        </p:spPr>
        <p:txBody>
          <a:bodyPr>
            <a:noAutofit/>
          </a:bodyPr>
          <a:lstStyle/>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FF2152A-0353-4722-838A-115D5AC7C0B3}" type="datetime1">
              <a:rPr lang="en-US" smtClean="0"/>
              <a:t>1/27/2025</a:t>
            </a:fld>
            <a:endParaRPr lang="en-US"/>
          </a:p>
        </p:txBody>
      </p:sp>
      <p:sp>
        <p:nvSpPr>
          <p:cNvPr id="5" name="Footer Placeholder 4"/>
          <p:cNvSpPr>
            <a:spLocks noGrp="1"/>
          </p:cNvSpPr>
          <p:nvPr>
            <p:ph type="ftr" sz="quarter" idx="11"/>
          </p:nvPr>
        </p:nvSpPr>
        <p:spPr>
          <a:xfrm>
            <a:off x="1600200" y="6356351"/>
            <a:ext cx="6248400" cy="365124"/>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dirty="0"/>
          </a:p>
        </p:txBody>
      </p:sp>
      <p:sp>
        <p:nvSpPr>
          <p:cNvPr id="7" name="Title 1"/>
          <p:cNvSpPr txBox="1">
            <a:spLocks/>
          </p:cNvSpPr>
          <p:nvPr/>
        </p:nvSpPr>
        <p:spPr>
          <a:xfrm>
            <a:off x="1346200" y="-1016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CO-PO and PSO Mapping</a:t>
            </a:r>
          </a:p>
        </p:txBody>
      </p:sp>
      <p:graphicFrame>
        <p:nvGraphicFramePr>
          <p:cNvPr id="9" name="Table 10">
            <a:extLst>
              <a:ext uri="{FF2B5EF4-FFF2-40B4-BE49-F238E27FC236}">
                <a16:creationId xmlns:a16="http://schemas.microsoft.com/office/drawing/2014/main" id="{1273027D-A865-48CE-9AD7-31BB6E670B47}"/>
              </a:ext>
            </a:extLst>
          </p:cNvPr>
          <p:cNvGraphicFramePr>
            <a:graphicFrameLocks noGrp="1"/>
          </p:cNvGraphicFramePr>
          <p:nvPr>
            <p:extLst>
              <p:ext uri="{D42A27DB-BD31-4B8C-83A1-F6EECF244321}">
                <p14:modId xmlns:p14="http://schemas.microsoft.com/office/powerpoint/2010/main" val="3135884584"/>
              </p:ext>
            </p:extLst>
          </p:nvPr>
        </p:nvGraphicFramePr>
        <p:xfrm>
          <a:off x="152400" y="838198"/>
          <a:ext cx="8915408" cy="5029206"/>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1665712973"/>
                    </a:ext>
                  </a:extLst>
                </a:gridCol>
                <a:gridCol w="533400">
                  <a:extLst>
                    <a:ext uri="{9D8B030D-6E8A-4147-A177-3AD203B41FA5}">
                      <a16:colId xmlns:a16="http://schemas.microsoft.com/office/drawing/2014/main" val="2465218116"/>
                    </a:ext>
                  </a:extLst>
                </a:gridCol>
                <a:gridCol w="452439">
                  <a:extLst>
                    <a:ext uri="{9D8B030D-6E8A-4147-A177-3AD203B41FA5}">
                      <a16:colId xmlns:a16="http://schemas.microsoft.com/office/drawing/2014/main" val="3349052424"/>
                    </a:ext>
                  </a:extLst>
                </a:gridCol>
                <a:gridCol w="557213">
                  <a:extLst>
                    <a:ext uri="{9D8B030D-6E8A-4147-A177-3AD203B41FA5}">
                      <a16:colId xmlns:a16="http://schemas.microsoft.com/office/drawing/2014/main" val="1340706506"/>
                    </a:ext>
                  </a:extLst>
                </a:gridCol>
                <a:gridCol w="557213">
                  <a:extLst>
                    <a:ext uri="{9D8B030D-6E8A-4147-A177-3AD203B41FA5}">
                      <a16:colId xmlns:a16="http://schemas.microsoft.com/office/drawing/2014/main" val="927654168"/>
                    </a:ext>
                  </a:extLst>
                </a:gridCol>
                <a:gridCol w="557213">
                  <a:extLst>
                    <a:ext uri="{9D8B030D-6E8A-4147-A177-3AD203B41FA5}">
                      <a16:colId xmlns:a16="http://schemas.microsoft.com/office/drawing/2014/main" val="2524515247"/>
                    </a:ext>
                  </a:extLst>
                </a:gridCol>
                <a:gridCol w="557213">
                  <a:extLst>
                    <a:ext uri="{9D8B030D-6E8A-4147-A177-3AD203B41FA5}">
                      <a16:colId xmlns:a16="http://schemas.microsoft.com/office/drawing/2014/main" val="2520562605"/>
                    </a:ext>
                  </a:extLst>
                </a:gridCol>
                <a:gridCol w="557213">
                  <a:extLst>
                    <a:ext uri="{9D8B030D-6E8A-4147-A177-3AD203B41FA5}">
                      <a16:colId xmlns:a16="http://schemas.microsoft.com/office/drawing/2014/main" val="3163797862"/>
                    </a:ext>
                  </a:extLst>
                </a:gridCol>
                <a:gridCol w="557213">
                  <a:extLst>
                    <a:ext uri="{9D8B030D-6E8A-4147-A177-3AD203B41FA5}">
                      <a16:colId xmlns:a16="http://schemas.microsoft.com/office/drawing/2014/main" val="1322149081"/>
                    </a:ext>
                  </a:extLst>
                </a:gridCol>
                <a:gridCol w="557213">
                  <a:extLst>
                    <a:ext uri="{9D8B030D-6E8A-4147-A177-3AD203B41FA5}">
                      <a16:colId xmlns:a16="http://schemas.microsoft.com/office/drawing/2014/main" val="3353345378"/>
                    </a:ext>
                  </a:extLst>
                </a:gridCol>
                <a:gridCol w="557213">
                  <a:extLst>
                    <a:ext uri="{9D8B030D-6E8A-4147-A177-3AD203B41FA5}">
                      <a16:colId xmlns:a16="http://schemas.microsoft.com/office/drawing/2014/main" val="3905528410"/>
                    </a:ext>
                  </a:extLst>
                </a:gridCol>
                <a:gridCol w="557213">
                  <a:extLst>
                    <a:ext uri="{9D8B030D-6E8A-4147-A177-3AD203B41FA5}">
                      <a16:colId xmlns:a16="http://schemas.microsoft.com/office/drawing/2014/main" val="239952836"/>
                    </a:ext>
                  </a:extLst>
                </a:gridCol>
                <a:gridCol w="557213">
                  <a:extLst>
                    <a:ext uri="{9D8B030D-6E8A-4147-A177-3AD203B41FA5}">
                      <a16:colId xmlns:a16="http://schemas.microsoft.com/office/drawing/2014/main" val="4270521459"/>
                    </a:ext>
                  </a:extLst>
                </a:gridCol>
                <a:gridCol w="528631">
                  <a:extLst>
                    <a:ext uri="{9D8B030D-6E8A-4147-A177-3AD203B41FA5}">
                      <a16:colId xmlns:a16="http://schemas.microsoft.com/office/drawing/2014/main" val="1646610865"/>
                    </a:ext>
                  </a:extLst>
                </a:gridCol>
                <a:gridCol w="585795">
                  <a:extLst>
                    <a:ext uri="{9D8B030D-6E8A-4147-A177-3AD203B41FA5}">
                      <a16:colId xmlns:a16="http://schemas.microsoft.com/office/drawing/2014/main" val="2070743230"/>
                    </a:ext>
                  </a:extLst>
                </a:gridCol>
                <a:gridCol w="557213">
                  <a:extLst>
                    <a:ext uri="{9D8B030D-6E8A-4147-A177-3AD203B41FA5}">
                      <a16:colId xmlns:a16="http://schemas.microsoft.com/office/drawing/2014/main" val="98800318"/>
                    </a:ext>
                  </a:extLst>
                </a:gridCol>
              </a:tblGrid>
              <a:tr h="718458">
                <a:tc>
                  <a:txBody>
                    <a:bodyPr/>
                    <a:lstStyle/>
                    <a:p>
                      <a:pPr algn="ctr"/>
                      <a:r>
                        <a:rPr lang="en-IN" dirty="0">
                          <a:latin typeface="Times New Roman" panose="02020603050405020304" pitchFamily="18" charset="0"/>
                          <a:cs typeface="Times New Roman" panose="02020603050405020304" pitchFamily="18" charset="0"/>
                        </a:rPr>
                        <a:t>CO</a:t>
                      </a:r>
                    </a:p>
                  </a:txBody>
                  <a:tcPr/>
                </a:tc>
                <a:tc>
                  <a:txBody>
                    <a:bodyPr/>
                    <a:lstStyle/>
                    <a:p>
                      <a:pPr algn="ctr">
                        <a:lnSpc>
                          <a:spcPct val="115000"/>
                        </a:lnSpc>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PO1</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PO2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PO3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PO4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PO5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PO6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PO7</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PO8</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PO9</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PO10</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PO11</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PO12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IN" sz="1800" dirty="0">
                          <a:latin typeface="Times New Roman" panose="02020603050405020304" pitchFamily="18" charset="0"/>
                          <a:cs typeface="Times New Roman" panose="02020603050405020304" pitchFamily="18" charset="0"/>
                        </a:rPr>
                        <a:t>PSO1</a:t>
                      </a:r>
                    </a:p>
                  </a:txBody>
                  <a:tcPr/>
                </a:tc>
                <a:tc>
                  <a:txBody>
                    <a:bodyPr/>
                    <a:lstStyle/>
                    <a:p>
                      <a:pPr algn="ctr"/>
                      <a:r>
                        <a:rPr lang="en-IN" sz="1800" dirty="0">
                          <a:latin typeface="Times New Roman" panose="02020603050405020304" pitchFamily="18" charset="0"/>
                          <a:cs typeface="Times New Roman" panose="02020603050405020304" pitchFamily="18" charset="0"/>
                        </a:rPr>
                        <a:t>PSO2</a:t>
                      </a:r>
                    </a:p>
                  </a:txBody>
                  <a:tcPr/>
                </a:tc>
                <a:tc>
                  <a:txBody>
                    <a:bodyPr/>
                    <a:lstStyle/>
                    <a:p>
                      <a:pPr algn="ctr"/>
                      <a:r>
                        <a:rPr lang="en-IN" sz="1800" dirty="0">
                          <a:latin typeface="Times New Roman" panose="02020603050405020304" pitchFamily="18" charset="0"/>
                          <a:cs typeface="Times New Roman" panose="02020603050405020304" pitchFamily="18" charset="0"/>
                        </a:rPr>
                        <a:t>PSO3</a:t>
                      </a:r>
                    </a:p>
                  </a:txBody>
                  <a:tcPr/>
                </a:tc>
                <a:extLst>
                  <a:ext uri="{0D108BD9-81ED-4DB2-BD59-A6C34878D82A}">
                    <a16:rowId xmlns:a16="http://schemas.microsoft.com/office/drawing/2014/main" val="1722387804"/>
                  </a:ext>
                </a:extLst>
              </a:tr>
              <a:tr h="718458">
                <a:tc>
                  <a:txBody>
                    <a:bodyPr/>
                    <a:lstStyle/>
                    <a:p>
                      <a:r>
                        <a:rPr lang="en-IN" b="1" dirty="0">
                          <a:latin typeface="Times New Roman" panose="02020603050405020304" pitchFamily="18" charset="0"/>
                          <a:cs typeface="Times New Roman" panose="02020603050405020304" pitchFamily="18" charset="0"/>
                        </a:rPr>
                        <a:t>CO1</a:t>
                      </a:r>
                    </a:p>
                  </a:txBody>
                  <a:tcPr/>
                </a:tc>
                <a:tc>
                  <a:txBody>
                    <a:bodyPr/>
                    <a:lstStyle/>
                    <a:p>
                      <a:pPr algn="ctr"/>
                      <a:r>
                        <a:rPr lang="en-IN" b="1" dirty="0">
                          <a:latin typeface="Times New Roman" panose="02020603050405020304" pitchFamily="18" charset="0"/>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algn="ctr"/>
                      <a:r>
                        <a:rPr lang="en-IN" b="1" dirty="0">
                          <a:latin typeface="Times New Roman" panose="02020603050405020304" pitchFamily="18" charset="0"/>
                          <a:cs typeface="Times New Roman" panose="02020603050405020304" pitchFamily="18"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algn="ctr"/>
                      <a:r>
                        <a:rPr lang="en-IN" b="1" dirty="0">
                          <a:latin typeface="Times New Roman" panose="02020603050405020304" pitchFamily="18" charset="0"/>
                          <a:cs typeface="Times New Roman" panose="02020603050405020304" pitchFamily="18"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extLst>
                  <a:ext uri="{0D108BD9-81ED-4DB2-BD59-A6C34878D82A}">
                    <a16:rowId xmlns:a16="http://schemas.microsoft.com/office/drawing/2014/main" val="1655966544"/>
                  </a:ext>
                </a:extLst>
              </a:tr>
              <a:tr h="718458">
                <a:tc>
                  <a:txBody>
                    <a:bodyPr/>
                    <a:lstStyle/>
                    <a:p>
                      <a:r>
                        <a:rPr lang="en-IN" dirty="0">
                          <a:latin typeface="Times New Roman" panose="02020603050405020304" pitchFamily="18" charset="0"/>
                          <a:cs typeface="Times New Roman" panose="02020603050405020304" pitchFamily="18" charset="0"/>
                        </a:rPr>
                        <a:t>CO2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580436057"/>
                  </a:ext>
                </a:extLst>
              </a:tr>
              <a:tr h="718458">
                <a:tc>
                  <a:txBody>
                    <a:bodyPr/>
                    <a:lstStyle/>
                    <a:p>
                      <a:r>
                        <a:rPr lang="en-IN" b="0" dirty="0">
                          <a:latin typeface="Times New Roman" panose="02020603050405020304" pitchFamily="18" charset="0"/>
                          <a:cs typeface="Times New Roman" panose="02020603050405020304" pitchFamily="18" charset="0"/>
                        </a:rPr>
                        <a:t>CO3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algn="ctr"/>
                      <a:r>
                        <a:rPr lang="en-IN" b="0" dirty="0">
                          <a:latin typeface="Times New Roman" panose="02020603050405020304" pitchFamily="18" charset="0"/>
                          <a:cs typeface="Times New Roman" panose="02020603050405020304" pitchFamily="18"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algn="ctr"/>
                      <a:r>
                        <a:rPr lang="en-IN" b="0" dirty="0">
                          <a:latin typeface="Times New Roman" panose="02020603050405020304" pitchFamily="18" charset="0"/>
                          <a:cs typeface="Times New Roman" panose="02020603050405020304" pitchFamily="18"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extLst>
                  <a:ext uri="{0D108BD9-81ED-4DB2-BD59-A6C34878D82A}">
                    <a16:rowId xmlns:a16="http://schemas.microsoft.com/office/drawing/2014/main" val="322738777"/>
                  </a:ext>
                </a:extLst>
              </a:tr>
              <a:tr h="718458">
                <a:tc>
                  <a:txBody>
                    <a:bodyPr/>
                    <a:lstStyle/>
                    <a:p>
                      <a:r>
                        <a:rPr lang="en-IN" dirty="0">
                          <a:latin typeface="Times New Roman" panose="02020603050405020304" pitchFamily="18" charset="0"/>
                          <a:cs typeface="Times New Roman" panose="02020603050405020304" pitchFamily="18" charset="0"/>
                        </a:rPr>
                        <a:t>CO4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algn="ctr"/>
                      <a:r>
                        <a:rPr lang="en-IN" dirty="0">
                          <a:latin typeface="Times New Roman" panose="02020603050405020304" pitchFamily="18" charset="0"/>
                          <a:cs typeface="Times New Roman" panose="02020603050405020304" pitchFamily="18"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108231131"/>
                  </a:ext>
                </a:extLst>
              </a:tr>
              <a:tr h="718458">
                <a:tc>
                  <a:txBody>
                    <a:bodyPr/>
                    <a:lstStyle/>
                    <a:p>
                      <a:r>
                        <a:rPr lang="en-IN" dirty="0">
                          <a:latin typeface="Times New Roman" panose="02020603050405020304" pitchFamily="18" charset="0"/>
                          <a:cs typeface="Times New Roman" panose="02020603050405020304" pitchFamily="18" charset="0"/>
                        </a:rPr>
                        <a:t>CO5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algn="ctr"/>
                      <a:r>
                        <a:rPr lang="en-IN" dirty="0">
                          <a:latin typeface="Times New Roman" panose="02020603050405020304" pitchFamily="18" charset="0"/>
                          <a:cs typeface="Times New Roman" panose="02020603050405020304" pitchFamily="18"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algn="ctr"/>
                      <a:r>
                        <a:rPr lang="en-IN" dirty="0">
                          <a:latin typeface="Times New Roman" panose="02020603050405020304" pitchFamily="18" charset="0"/>
                          <a:cs typeface="Times New Roman" panose="02020603050405020304" pitchFamily="18"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03682435"/>
                  </a:ext>
                </a:extLst>
              </a:tr>
              <a:tr h="718458">
                <a:tc>
                  <a:txBody>
                    <a:bodyPr/>
                    <a:lstStyle/>
                    <a:p>
                      <a:r>
                        <a:rPr lang="en-IN" dirty="0">
                          <a:latin typeface="Times New Roman" panose="02020603050405020304" pitchFamily="18" charset="0"/>
                          <a:cs typeface="Times New Roman" panose="02020603050405020304" pitchFamily="18" charset="0"/>
                        </a:rPr>
                        <a:t>Avg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algn="ctr"/>
                      <a:r>
                        <a:rPr lang="en-IN" dirty="0">
                          <a:latin typeface="Times New Roman" panose="02020603050405020304" pitchFamily="18" charset="0"/>
                          <a:cs typeface="Times New Roman" panose="02020603050405020304" pitchFamily="18"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algn="ctr"/>
                      <a:r>
                        <a:rPr lang="en-IN" dirty="0">
                          <a:latin typeface="Times New Roman" panose="02020603050405020304" pitchFamily="18" charset="0"/>
                          <a:cs typeface="Times New Roman" panose="02020603050405020304" pitchFamily="18"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extLst>
                  <a:ext uri="{0D108BD9-81ED-4DB2-BD59-A6C34878D82A}">
                    <a16:rowId xmlns:a16="http://schemas.microsoft.com/office/drawing/2014/main" val="2831735392"/>
                  </a:ext>
                </a:extLst>
              </a:tr>
            </a:tbl>
          </a:graphicData>
        </a:graphic>
      </p:graphicFrame>
      <p:sp>
        <p:nvSpPr>
          <p:cNvPr id="12" name="Rectangle 11">
            <a:extLst>
              <a:ext uri="{FF2B5EF4-FFF2-40B4-BE49-F238E27FC236}">
                <a16:creationId xmlns:a16="http://schemas.microsoft.com/office/drawing/2014/main" id="{7405178E-98F6-4EDA-A26F-A7E9E7483D45}"/>
              </a:ext>
            </a:extLst>
          </p:cNvPr>
          <p:cNvSpPr/>
          <p:nvPr/>
        </p:nvSpPr>
        <p:spPr>
          <a:xfrm>
            <a:off x="1828800" y="5991224"/>
            <a:ext cx="5715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*3= High 	*2= Medium              *1=Low</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860527"/>
          </a:xfrm>
          <a:prstGeom prst="rect">
            <a:avLst/>
          </a:prstGeom>
        </p:spPr>
      </p:pic>
    </p:spTree>
    <p:extLst>
      <p:ext uri="{BB962C8B-B14F-4D97-AF65-F5344CB8AC3E}">
        <p14:creationId xmlns:p14="http://schemas.microsoft.com/office/powerpoint/2010/main" val="152459789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20165"/>
          </a:xfrm>
        </p:spPr>
        <p:txBody>
          <a:bodyPr>
            <a:noAutofit/>
          </a:bodyPr>
          <a:lstStyle/>
          <a:p>
            <a:pPr marL="0" fontAlgn="t">
              <a:spcBef>
                <a:spcPts val="0"/>
              </a:spcBef>
            </a:pPr>
            <a:r>
              <a:rPr lang="en-IN" sz="2200" b="1" dirty="0">
                <a:solidFill>
                  <a:srgbClr val="FFFFFF"/>
                </a:solidFill>
                <a:latin typeface="Times New Roman" panose="02020603050405020304" pitchFamily="18" charset="0"/>
                <a:cs typeface="Times New Roman" panose="02020603050405020304" pitchFamily="18" charset="0"/>
              </a:rPr>
              <a:t>Different theories of society formation in Ancient India</a:t>
            </a:r>
            <a:endParaRPr lang="en-IN" sz="1800" dirty="0">
              <a:latin typeface="Arial" panose="020B0604020202020204" pitchFamily="34" charset="0"/>
            </a:endParaRPr>
          </a:p>
          <a:p>
            <a:pPr marL="0" algn="just" fontAlgn="t">
              <a:lnSpc>
                <a:spcPct val="150000"/>
              </a:lnSpc>
              <a:spcBef>
                <a:spcPts val="0"/>
              </a:spcBef>
            </a:pPr>
            <a:r>
              <a:rPr lang="en-US" sz="2200" dirty="0">
                <a:solidFill>
                  <a:srgbClr val="000000"/>
                </a:solidFill>
                <a:latin typeface="Times New Roman" panose="02020603050405020304" pitchFamily="18" charset="0"/>
                <a:cs typeface="Times New Roman" panose="02020603050405020304" pitchFamily="18" charset="0"/>
              </a:rPr>
              <a:t>In this topic, we have learned the Seven limbs of the state, Society in </a:t>
            </a:r>
          </a:p>
          <a:p>
            <a:pPr marL="0" indent="0" algn="just" fontAlgn="t">
              <a:lnSpc>
                <a:spcPct val="150000"/>
              </a:lnSpc>
              <a:spcBef>
                <a:spcPts val="0"/>
              </a:spcBef>
              <a:buNone/>
            </a:pPr>
            <a:r>
              <a:rPr lang="en-US" sz="2200" dirty="0">
                <a:solidFill>
                  <a:srgbClr val="000000"/>
                </a:solidFill>
                <a:latin typeface="Times New Roman" panose="02020603050405020304" pitchFamily="18" charset="0"/>
                <a:cs typeface="Times New Roman" panose="02020603050405020304" pitchFamily="18" charset="0"/>
              </a:rPr>
              <a:t>     ancient India and Purusartha.</a:t>
            </a:r>
          </a:p>
          <a:p>
            <a:pPr algn="just" fontAlgn="t">
              <a:lnSpc>
                <a:spcPct val="150000"/>
              </a:lnSpc>
              <a:spcBef>
                <a:spcPts val="0"/>
              </a:spcBef>
            </a:pPr>
            <a:r>
              <a:rPr lang="en-US" sz="2200" dirty="0">
                <a:solidFill>
                  <a:srgbClr val="000000"/>
                </a:solidFill>
                <a:latin typeface="Times New Roman" panose="02020603050405020304" pitchFamily="18" charset="0"/>
                <a:cs typeface="Times New Roman" panose="02020603050405020304" pitchFamily="18" charset="0"/>
              </a:rPr>
              <a:t>We also learned the Varnashrama system, Ashrama and Marriage in ancient India. </a:t>
            </a: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67225C2-A966-4BE9-B45F-91E3F15AF479}"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130</a:t>
            </a:fld>
            <a:endParaRPr lang="en-US" dirty="0"/>
          </a:p>
        </p:txBody>
      </p:sp>
      <p:sp>
        <p:nvSpPr>
          <p:cNvPr id="7" name="Title 1"/>
          <p:cNvSpPr txBox="1">
            <a:spLocks/>
          </p:cNvSpPr>
          <p:nvPr/>
        </p:nvSpPr>
        <p:spPr>
          <a:xfrm>
            <a:off x="1346202" y="1807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Recap</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9473658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685799"/>
            <a:ext cx="8229600" cy="5596734"/>
          </a:xfrm>
        </p:spPr>
        <p:txBody>
          <a:bodyPr>
            <a:normAutofit/>
          </a:bodyPr>
          <a:lstStyle/>
          <a:p>
            <a:pPr lvl="0"/>
            <a:r>
              <a:rPr lang="en-IN" sz="2000" dirty="0">
                <a:latin typeface="Times New Roman" panose="02020603050405020304" pitchFamily="18" charset="0"/>
                <a:cs typeface="Times New Roman" panose="02020603050405020304" pitchFamily="18" charset="0"/>
              </a:rPr>
              <a:t>Marriage by consent of the boy and the girl is known as: - </a:t>
            </a:r>
          </a:p>
          <a:p>
            <a:pPr marL="0" lvl="0" indent="0">
              <a:buNone/>
            </a:pPr>
            <a:r>
              <a:rPr lang="en-IN" sz="2000" dirty="0">
                <a:latin typeface="Times New Roman" panose="02020603050405020304" pitchFamily="18" charset="0"/>
                <a:cs typeface="Times New Roman" panose="02020603050405020304" pitchFamily="18" charset="0"/>
              </a:rPr>
              <a:t>     A. Asura Vivaha</a:t>
            </a:r>
          </a:p>
          <a:p>
            <a:pPr marL="0" lvl="0" indent="0">
              <a:buNone/>
            </a:pPr>
            <a:r>
              <a:rPr lang="en-IN" sz="2000" b="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B. Gandharva Vivaha</a:t>
            </a:r>
          </a:p>
          <a:p>
            <a:pPr marL="0" lvl="0" indent="0">
              <a:buNone/>
            </a:pPr>
            <a:r>
              <a:rPr lang="en-IN" sz="2000" dirty="0">
                <a:latin typeface="Times New Roman" panose="02020603050405020304" pitchFamily="18" charset="0"/>
                <a:cs typeface="Times New Roman" panose="02020603050405020304" pitchFamily="18" charset="0"/>
              </a:rPr>
              <a:t>     C. Prajapatya Vivaha</a:t>
            </a:r>
          </a:p>
          <a:p>
            <a:pPr marL="0" lvl="0" indent="0">
              <a:buNone/>
            </a:pPr>
            <a:r>
              <a:rPr lang="en-IN" sz="2000" dirty="0">
                <a:latin typeface="Times New Roman" panose="02020603050405020304" pitchFamily="18" charset="0"/>
                <a:cs typeface="Times New Roman" panose="02020603050405020304" pitchFamily="18" charset="0"/>
              </a:rPr>
              <a:t>     D. Brahma </a:t>
            </a:r>
            <a:r>
              <a:rPr lang="en-IN" sz="2000" dirty="0" err="1">
                <a:latin typeface="Times New Roman" panose="02020603050405020304" pitchFamily="18" charset="0"/>
                <a:cs typeface="Times New Roman" panose="02020603050405020304" pitchFamily="18" charset="0"/>
              </a:rPr>
              <a:t>Vivaha</a:t>
            </a:r>
            <a:endParaRPr lang="en-US" sz="2000" b="1"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According to Arthashastra of Kautila, what is Dandanīti?</a:t>
            </a:r>
          </a:p>
          <a:p>
            <a:pPr marL="0" indent="0" algn="just">
              <a:buNone/>
            </a:pPr>
            <a:r>
              <a:rPr lang="en-US" sz="2000" dirty="0">
                <a:latin typeface="Times New Roman" panose="02020603050405020304" pitchFamily="18" charset="0"/>
                <a:cs typeface="Times New Roman" panose="02020603050405020304" pitchFamily="18" charset="0"/>
              </a:rPr>
              <a:t>        A.	The code of conduct of Amatya</a:t>
            </a:r>
          </a:p>
          <a:p>
            <a:pPr marL="0" indent="0" algn="just">
              <a:buNone/>
            </a:pP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B.	The administration of force</a:t>
            </a:r>
          </a:p>
          <a:p>
            <a:pPr marL="0" indent="0" algn="just">
              <a:buNone/>
            </a:pPr>
            <a:r>
              <a:rPr lang="en-US" sz="2000" dirty="0">
                <a:latin typeface="Times New Roman" panose="02020603050405020304" pitchFamily="18" charset="0"/>
                <a:cs typeface="Times New Roman" panose="02020603050405020304" pitchFamily="18" charset="0"/>
              </a:rPr>
              <a:t>        C.	The conduct of kings</a:t>
            </a:r>
          </a:p>
          <a:p>
            <a:pPr marL="0" indent="0" algn="just">
              <a:buNone/>
            </a:pPr>
            <a:r>
              <a:rPr lang="en-US" sz="2000" dirty="0">
                <a:latin typeface="Times New Roman" panose="02020603050405020304" pitchFamily="18" charset="0"/>
                <a:cs typeface="Times New Roman" panose="02020603050405020304" pitchFamily="18" charset="0"/>
              </a:rPr>
              <a:t>        D.	The essence of Politics</a:t>
            </a:r>
          </a:p>
          <a:p>
            <a:pPr algn="just"/>
            <a:r>
              <a:rPr lang="en-US" sz="2000" dirty="0">
                <a:latin typeface="Times New Roman" panose="02020603050405020304" pitchFamily="18" charset="0"/>
                <a:cs typeface="Times New Roman" panose="02020603050405020304" pitchFamily="18" charset="0"/>
              </a:rPr>
              <a:t>The Stage of Renunciation, is known as______.</a:t>
            </a:r>
          </a:p>
          <a:p>
            <a:pPr marL="0" indent="0" algn="just">
              <a:buNone/>
            </a:pPr>
            <a:r>
              <a:rPr lang="en-US" sz="2000" dirty="0">
                <a:latin typeface="Times New Roman" panose="02020603050405020304" pitchFamily="18" charset="0"/>
                <a:cs typeface="Times New Roman" panose="02020603050405020304" pitchFamily="18" charset="0"/>
              </a:rPr>
              <a:t>       A.	Brahmacharyāshrama </a:t>
            </a:r>
          </a:p>
          <a:p>
            <a:pPr marL="0" indent="0" algn="just">
              <a:buNone/>
            </a:pPr>
            <a:r>
              <a:rPr lang="en-US" sz="2000" dirty="0">
                <a:latin typeface="Times New Roman" panose="02020603050405020304" pitchFamily="18" charset="0"/>
                <a:cs typeface="Times New Roman" panose="02020603050405020304" pitchFamily="18" charset="0"/>
              </a:rPr>
              <a:t>      B.	Grihasthāshrama</a:t>
            </a:r>
          </a:p>
          <a:p>
            <a:pPr marL="0" indent="0" algn="just">
              <a:buNone/>
            </a:pPr>
            <a:r>
              <a:rPr lang="en-US" sz="2000" dirty="0">
                <a:latin typeface="Times New Roman" panose="02020603050405020304" pitchFamily="18" charset="0"/>
                <a:cs typeface="Times New Roman" panose="02020603050405020304" pitchFamily="18" charset="0"/>
              </a:rPr>
              <a:t>      C.	Vānaprasthāsharma</a:t>
            </a:r>
          </a:p>
          <a:p>
            <a:pPr marL="0" indent="0" algn="just">
              <a:buNone/>
            </a:pPr>
            <a:r>
              <a:rPr lang="en-US" sz="2000" dirty="0">
                <a:latin typeface="Times New Roman" panose="02020603050405020304" pitchFamily="18" charset="0"/>
                <a:cs typeface="Times New Roman" panose="02020603050405020304" pitchFamily="18" charset="0"/>
              </a:rPr>
              <a:t>      D.	Sanyāsāshrama </a:t>
            </a:r>
          </a:p>
          <a:p>
            <a:pPr algn="just"/>
            <a:endParaRPr lang="en-US" sz="20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BF898133-4E26-446F-9626-5675A479ED11}" type="datetime1">
              <a:rPr lang="en-US" smtClean="0"/>
              <a:t>1/27/2025</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131</a:t>
            </a:fld>
            <a:endParaRPr lang="en-US"/>
          </a:p>
        </p:txBody>
      </p:sp>
      <p:sp>
        <p:nvSpPr>
          <p:cNvPr id="7" name="Title 1"/>
          <p:cNvSpPr txBox="1">
            <a:spLocks/>
          </p:cNvSpPr>
          <p:nvPr/>
        </p:nvSpPr>
        <p:spPr>
          <a:xfrm>
            <a:off x="1371600" y="-1016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Daily Quiz</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679547"/>
          </a:xfrm>
          <a:prstGeom prst="rect">
            <a:avLst/>
          </a:prstGeom>
        </p:spPr>
      </p:pic>
    </p:spTree>
    <p:extLst>
      <p:ext uri="{BB962C8B-B14F-4D97-AF65-F5344CB8AC3E}">
        <p14:creationId xmlns:p14="http://schemas.microsoft.com/office/powerpoint/2010/main" val="15975166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685799"/>
            <a:ext cx="8229600" cy="5596734"/>
          </a:xfrm>
        </p:spPr>
        <p:txBody>
          <a:bodyPr>
            <a:normAutofit/>
          </a:bodyPr>
          <a:lstStyle/>
          <a:p>
            <a:pPr algn="just"/>
            <a:r>
              <a:rPr lang="en-US" sz="2000" dirty="0">
                <a:latin typeface="Times New Roman" panose="02020603050405020304" pitchFamily="18" charset="0"/>
                <a:cs typeface="Times New Roman" panose="02020603050405020304" pitchFamily="18" charset="0"/>
              </a:rPr>
              <a:t>The Stage of Householder, is known as______.      </a:t>
            </a:r>
          </a:p>
          <a:p>
            <a:pPr marL="0" indent="0" algn="just">
              <a:buNone/>
            </a:pPr>
            <a:r>
              <a:rPr lang="en-US" sz="2000" dirty="0">
                <a:latin typeface="Times New Roman" panose="02020603050405020304" pitchFamily="18" charset="0"/>
                <a:cs typeface="Times New Roman" panose="02020603050405020304" pitchFamily="18" charset="0"/>
              </a:rPr>
              <a:t>       A.	Brahmacharyāshrama </a:t>
            </a:r>
          </a:p>
          <a:p>
            <a:pPr marL="0" indent="0" algn="just">
              <a:buNone/>
            </a:pPr>
            <a:r>
              <a:rPr lang="en-US" sz="2000" dirty="0">
                <a:latin typeface="Times New Roman" panose="02020603050405020304" pitchFamily="18" charset="0"/>
                <a:cs typeface="Times New Roman" panose="02020603050405020304" pitchFamily="18" charset="0"/>
              </a:rPr>
              <a:t>      B.	Grihasthāshrama</a:t>
            </a:r>
          </a:p>
          <a:p>
            <a:pPr marL="0" indent="0" algn="just">
              <a:buNone/>
            </a:pPr>
            <a:r>
              <a:rPr lang="en-US" sz="2000" dirty="0">
                <a:latin typeface="Times New Roman" panose="02020603050405020304" pitchFamily="18" charset="0"/>
                <a:cs typeface="Times New Roman" panose="02020603050405020304" pitchFamily="18" charset="0"/>
              </a:rPr>
              <a:t>      C.	Vānaprasthāsharma</a:t>
            </a:r>
          </a:p>
          <a:p>
            <a:pPr marL="0" indent="0" algn="just">
              <a:buNone/>
            </a:pPr>
            <a:r>
              <a:rPr lang="en-US" sz="2000" dirty="0">
                <a:latin typeface="Times New Roman" panose="02020603050405020304" pitchFamily="18" charset="0"/>
                <a:cs typeface="Times New Roman" panose="02020603050405020304" pitchFamily="18" charset="0"/>
              </a:rPr>
              <a:t>      D.	Sanyāsāshrama </a:t>
            </a:r>
          </a:p>
          <a:p>
            <a:pPr algn="just"/>
            <a:r>
              <a:rPr lang="en-US" sz="2000" dirty="0">
                <a:latin typeface="Times New Roman" panose="02020603050405020304" pitchFamily="18" charset="0"/>
                <a:cs typeface="Times New Roman" panose="02020603050405020304" pitchFamily="18" charset="0"/>
              </a:rPr>
              <a:t>The Stage of Studentship, is known as______.     </a:t>
            </a:r>
          </a:p>
          <a:p>
            <a:pPr marL="0" indent="0" algn="just">
              <a:buNone/>
            </a:pPr>
            <a:r>
              <a:rPr lang="en-US" sz="2000" dirty="0">
                <a:latin typeface="Times New Roman" panose="02020603050405020304" pitchFamily="18" charset="0"/>
                <a:cs typeface="Times New Roman" panose="02020603050405020304" pitchFamily="18" charset="0"/>
              </a:rPr>
              <a:t>      A.	Brahmacharyāshrama </a:t>
            </a:r>
          </a:p>
          <a:p>
            <a:pPr marL="0" indent="0" algn="just">
              <a:buNone/>
            </a:pPr>
            <a:r>
              <a:rPr lang="en-US" sz="2000" dirty="0">
                <a:latin typeface="Times New Roman" panose="02020603050405020304" pitchFamily="18" charset="0"/>
                <a:cs typeface="Times New Roman" panose="02020603050405020304" pitchFamily="18" charset="0"/>
              </a:rPr>
              <a:t>      B.	Grihasthāshrama</a:t>
            </a:r>
          </a:p>
          <a:p>
            <a:pPr marL="0" indent="0" algn="just">
              <a:buNone/>
            </a:pPr>
            <a:r>
              <a:rPr lang="en-US" sz="2000" dirty="0">
                <a:latin typeface="Times New Roman" panose="02020603050405020304" pitchFamily="18" charset="0"/>
                <a:cs typeface="Times New Roman" panose="02020603050405020304" pitchFamily="18" charset="0"/>
              </a:rPr>
              <a:t>      C.	Vānaprasthāsharma</a:t>
            </a:r>
          </a:p>
          <a:p>
            <a:pPr marL="0" indent="0" algn="just">
              <a:buNone/>
            </a:pPr>
            <a:r>
              <a:rPr lang="en-US" sz="2000" dirty="0">
                <a:latin typeface="Times New Roman" panose="02020603050405020304" pitchFamily="18" charset="0"/>
                <a:cs typeface="Times New Roman" panose="02020603050405020304" pitchFamily="18" charset="0"/>
              </a:rPr>
              <a:t>      D.	Sanyāsāshrama </a:t>
            </a:r>
          </a:p>
          <a:p>
            <a:pPr algn="just"/>
            <a:r>
              <a:rPr lang="en-US" sz="2000" dirty="0">
                <a:latin typeface="Times New Roman" panose="02020603050405020304" pitchFamily="18" charset="0"/>
                <a:cs typeface="Times New Roman" panose="02020603050405020304" pitchFamily="18" charset="0"/>
              </a:rPr>
              <a:t>The Stage of Retirement from Active Life, is known as______.</a:t>
            </a:r>
          </a:p>
          <a:p>
            <a:pPr marL="0" indent="0" algn="just">
              <a:buNone/>
            </a:pPr>
            <a:r>
              <a:rPr lang="en-US" sz="2000" dirty="0">
                <a:latin typeface="Times New Roman" panose="02020603050405020304" pitchFamily="18" charset="0"/>
                <a:cs typeface="Times New Roman" panose="02020603050405020304" pitchFamily="18" charset="0"/>
              </a:rPr>
              <a:t>      A.	Brahmacharyāshrama </a:t>
            </a:r>
          </a:p>
          <a:p>
            <a:pPr marL="0" indent="0" algn="just">
              <a:buNone/>
            </a:pPr>
            <a:r>
              <a:rPr lang="en-US" sz="2000" dirty="0">
                <a:latin typeface="Times New Roman" panose="02020603050405020304" pitchFamily="18" charset="0"/>
                <a:cs typeface="Times New Roman" panose="02020603050405020304" pitchFamily="18" charset="0"/>
              </a:rPr>
              <a:t>      B.	Grihasthāshrama</a:t>
            </a:r>
          </a:p>
          <a:p>
            <a:pPr marL="0" indent="0" algn="just">
              <a:buNone/>
            </a:pPr>
            <a:r>
              <a:rPr lang="en-US" sz="2000" dirty="0">
                <a:latin typeface="Times New Roman" panose="02020603050405020304" pitchFamily="18" charset="0"/>
                <a:cs typeface="Times New Roman" panose="02020603050405020304" pitchFamily="18" charset="0"/>
              </a:rPr>
              <a:t>      C.	Vānaprasthāsharma</a:t>
            </a:r>
          </a:p>
          <a:p>
            <a:pPr marL="0" indent="0" algn="just">
              <a:buNone/>
            </a:pPr>
            <a:r>
              <a:rPr lang="en-US" sz="2000" dirty="0">
                <a:latin typeface="Times New Roman" panose="02020603050405020304" pitchFamily="18" charset="0"/>
                <a:cs typeface="Times New Roman" panose="02020603050405020304" pitchFamily="18" charset="0"/>
              </a:rPr>
              <a:t>      D.	Sanyāsāshrama </a:t>
            </a:r>
          </a:p>
          <a:p>
            <a:pPr algn="just"/>
            <a:endParaRPr lang="en-US" sz="20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DE3E7226-B696-4F64-94D5-8699D0D795D7}" type="datetime1">
              <a:rPr lang="en-US" smtClean="0"/>
              <a:t>1/27/2025</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132</a:t>
            </a:fld>
            <a:endParaRPr lang="en-US"/>
          </a:p>
        </p:txBody>
      </p:sp>
      <p:sp>
        <p:nvSpPr>
          <p:cNvPr id="7" name="Title 1"/>
          <p:cNvSpPr txBox="1">
            <a:spLocks/>
          </p:cNvSpPr>
          <p:nvPr/>
        </p:nvSpPr>
        <p:spPr>
          <a:xfrm>
            <a:off x="1371600" y="-1016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Daily Quiz</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127191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685799"/>
            <a:ext cx="8229600" cy="5596734"/>
          </a:xfrm>
        </p:spPr>
        <p:txBody>
          <a:bodyPr>
            <a:normAutofit/>
          </a:bodyPr>
          <a:lstStyle/>
          <a:p>
            <a:pPr algn="just"/>
            <a:r>
              <a:rPr lang="en-US" sz="2000" dirty="0">
                <a:latin typeface="Times New Roman" panose="02020603050405020304" pitchFamily="18" charset="0"/>
                <a:cs typeface="Times New Roman" panose="02020603050405020304" pitchFamily="18" charset="0"/>
              </a:rPr>
              <a:t>What is Dāmpatya Dharma?</a:t>
            </a:r>
          </a:p>
          <a:p>
            <a:pPr marL="0" indent="0" algn="just">
              <a:buNone/>
            </a:pPr>
            <a:r>
              <a:rPr lang="en-US" sz="2000" dirty="0">
                <a:latin typeface="Times New Roman" panose="02020603050405020304" pitchFamily="18" charset="0"/>
                <a:cs typeface="Times New Roman" panose="02020603050405020304" pitchFamily="18" charset="0"/>
              </a:rPr>
              <a:t>      A.	Duties of woman</a:t>
            </a:r>
          </a:p>
          <a:p>
            <a:pPr marL="0" indent="0" algn="just">
              <a:buNone/>
            </a:pPr>
            <a:r>
              <a:rPr lang="en-US" sz="2000" dirty="0">
                <a:latin typeface="Times New Roman" panose="02020603050405020304" pitchFamily="18" charset="0"/>
                <a:cs typeface="Times New Roman" panose="02020603050405020304" pitchFamily="18" charset="0"/>
              </a:rPr>
              <a:t>      B.	Duties in the different stages of life</a:t>
            </a:r>
          </a:p>
          <a:p>
            <a:pPr marL="0" indent="0" algn="just">
              <a:buNone/>
            </a:pPr>
            <a:r>
              <a:rPr lang="en-US" sz="2000" dirty="0">
                <a:latin typeface="Times New Roman" panose="02020603050405020304" pitchFamily="18" charset="0"/>
                <a:cs typeface="Times New Roman" panose="02020603050405020304" pitchFamily="18" charset="0"/>
              </a:rPr>
              <a:t>     C.	Duties of husband and wife</a:t>
            </a:r>
          </a:p>
          <a:p>
            <a:pPr marL="0" indent="0" algn="just">
              <a:buNone/>
            </a:pPr>
            <a:r>
              <a:rPr lang="en-US" sz="2000" dirty="0">
                <a:latin typeface="Times New Roman" panose="02020603050405020304" pitchFamily="18" charset="0"/>
                <a:cs typeface="Times New Roman" panose="02020603050405020304" pitchFamily="18" charset="0"/>
              </a:rPr>
              <a:t>     D.	Duties during the crisis period</a:t>
            </a:r>
          </a:p>
          <a:p>
            <a:pPr algn="just"/>
            <a:r>
              <a:rPr lang="en-US" sz="2000" dirty="0">
                <a:latin typeface="Times New Roman" panose="02020603050405020304" pitchFamily="18" charset="0"/>
                <a:cs typeface="Times New Roman" panose="02020603050405020304" pitchFamily="18" charset="0"/>
              </a:rPr>
              <a:t>What is Raj Dharma?</a:t>
            </a:r>
          </a:p>
          <a:p>
            <a:pPr marL="0" indent="0" algn="just">
              <a:buNone/>
            </a:pPr>
            <a:r>
              <a:rPr lang="en-US" sz="2000" dirty="0">
                <a:latin typeface="Times New Roman" panose="02020603050405020304" pitchFamily="18" charset="0"/>
                <a:cs typeface="Times New Roman" panose="02020603050405020304" pitchFamily="18" charset="0"/>
              </a:rPr>
              <a:t>      A.	Duties of woman</a:t>
            </a:r>
          </a:p>
          <a:p>
            <a:pPr marL="0" indent="0" algn="just">
              <a:buNone/>
            </a:pPr>
            <a:r>
              <a:rPr lang="en-US" sz="2000" dirty="0">
                <a:latin typeface="Times New Roman" panose="02020603050405020304" pitchFamily="18" charset="0"/>
                <a:cs typeface="Times New Roman" panose="02020603050405020304" pitchFamily="18" charset="0"/>
              </a:rPr>
              <a:t>      B.	Duties in the different stages of life</a:t>
            </a:r>
          </a:p>
          <a:p>
            <a:pPr marL="0" indent="0" algn="just">
              <a:buNone/>
            </a:pPr>
            <a:r>
              <a:rPr lang="en-US" sz="2000" dirty="0">
                <a:latin typeface="Times New Roman" panose="02020603050405020304" pitchFamily="18" charset="0"/>
                <a:cs typeface="Times New Roman" panose="02020603050405020304" pitchFamily="18" charset="0"/>
              </a:rPr>
              <a:t>     C.	Duties of husband and wife</a:t>
            </a:r>
          </a:p>
          <a:p>
            <a:pPr marL="0" indent="0" algn="just">
              <a:buNone/>
            </a:pPr>
            <a:r>
              <a:rPr lang="en-US" sz="2000" dirty="0">
                <a:latin typeface="Times New Roman" panose="02020603050405020304" pitchFamily="18" charset="0"/>
                <a:cs typeface="Times New Roman" panose="02020603050405020304" pitchFamily="18" charset="0"/>
              </a:rPr>
              <a:t>     D.	Duties of king</a:t>
            </a:r>
          </a:p>
          <a:p>
            <a:pPr algn="just"/>
            <a:r>
              <a:rPr lang="en-US" sz="2000" dirty="0">
                <a:latin typeface="Times New Roman" panose="02020603050405020304" pitchFamily="18" charset="0"/>
                <a:cs typeface="Times New Roman" panose="02020603050405020304" pitchFamily="18" charset="0"/>
              </a:rPr>
              <a:t>What is Apad Dharma?</a:t>
            </a:r>
          </a:p>
          <a:p>
            <a:pPr marL="0" indent="0" algn="just">
              <a:buNone/>
            </a:pPr>
            <a:r>
              <a:rPr lang="en-US" sz="2000" dirty="0">
                <a:latin typeface="Times New Roman" panose="02020603050405020304" pitchFamily="18" charset="0"/>
                <a:cs typeface="Times New Roman" panose="02020603050405020304" pitchFamily="18" charset="0"/>
              </a:rPr>
              <a:t>      A.	Duties of woman</a:t>
            </a:r>
          </a:p>
          <a:p>
            <a:pPr marL="0" indent="0" algn="just">
              <a:buNone/>
            </a:pPr>
            <a:r>
              <a:rPr lang="en-US" sz="2000" dirty="0">
                <a:latin typeface="Times New Roman" panose="02020603050405020304" pitchFamily="18" charset="0"/>
                <a:cs typeface="Times New Roman" panose="02020603050405020304" pitchFamily="18" charset="0"/>
              </a:rPr>
              <a:t>      B.	Duties in the different stages of life</a:t>
            </a:r>
          </a:p>
          <a:p>
            <a:pPr marL="0" indent="0" algn="just">
              <a:buNone/>
            </a:pPr>
            <a:r>
              <a:rPr lang="en-US" sz="2000" dirty="0">
                <a:latin typeface="Times New Roman" panose="02020603050405020304" pitchFamily="18" charset="0"/>
                <a:cs typeface="Times New Roman" panose="02020603050405020304" pitchFamily="18" charset="0"/>
              </a:rPr>
              <a:t>     C.	Duties of husband and wife</a:t>
            </a:r>
          </a:p>
          <a:p>
            <a:pPr marL="0" indent="0" algn="just">
              <a:buNone/>
            </a:pPr>
            <a:r>
              <a:rPr lang="en-US" sz="2000" dirty="0">
                <a:latin typeface="Times New Roman" panose="02020603050405020304" pitchFamily="18" charset="0"/>
                <a:cs typeface="Times New Roman" panose="02020603050405020304" pitchFamily="18" charset="0"/>
              </a:rPr>
              <a:t>     D.	Duties during the crisis period</a:t>
            </a:r>
          </a:p>
          <a:p>
            <a:pPr algn="just"/>
            <a:endParaRPr lang="en-US" sz="20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DC8B1B05-3567-4169-A5D0-033123CB2CB7}" type="datetime1">
              <a:rPr lang="en-US" smtClean="0"/>
              <a:t>1/27/2025</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133</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Daily Quiz</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3"/>
            <a:ext cx="1295400" cy="603348"/>
          </a:xfrm>
          <a:prstGeom prst="rect">
            <a:avLst/>
          </a:prstGeom>
        </p:spPr>
      </p:pic>
    </p:spTree>
    <p:extLst>
      <p:ext uri="{BB962C8B-B14F-4D97-AF65-F5344CB8AC3E}">
        <p14:creationId xmlns:p14="http://schemas.microsoft.com/office/powerpoint/2010/main" val="17858484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66800"/>
            <a:ext cx="8229600" cy="5029200"/>
          </a:xfrm>
        </p:spPr>
        <p:txBody>
          <a:bodyPr>
            <a:normAutofit/>
          </a:bodyPr>
          <a:lstStyle/>
          <a:p>
            <a:pPr algn="just">
              <a:lnSpc>
                <a:spcPct val="150000"/>
              </a:lnSpc>
            </a:pPr>
            <a:r>
              <a:rPr lang="en-US" sz="2200" dirty="0">
                <a:latin typeface="Times New Roman" panose="02020603050405020304" pitchFamily="18" charset="0"/>
                <a:cs typeface="Times New Roman" panose="02020603050405020304" pitchFamily="18" charset="0"/>
              </a:rPr>
              <a:t>Explain different types of marriage in ancient India.</a:t>
            </a:r>
          </a:p>
          <a:p>
            <a:pPr algn="just">
              <a:lnSpc>
                <a:spcPct val="150000"/>
              </a:lnSpc>
            </a:pPr>
            <a:r>
              <a:rPr lang="en-US" sz="2200" dirty="0">
                <a:latin typeface="Times New Roman" panose="02020603050405020304" pitchFamily="18" charset="0"/>
                <a:cs typeface="Times New Roman" panose="02020603050405020304" pitchFamily="18" charset="0"/>
              </a:rPr>
              <a:t>What is Purusartha? Explain its types in detail.</a:t>
            </a:r>
          </a:p>
          <a:p>
            <a:pPr algn="just">
              <a:lnSpc>
                <a:spcPct val="150000"/>
              </a:lnSpc>
            </a:pPr>
            <a:endParaRPr lang="en-US" dirty="0"/>
          </a:p>
        </p:txBody>
      </p:sp>
      <p:sp>
        <p:nvSpPr>
          <p:cNvPr id="4" name="Date Placeholder 3"/>
          <p:cNvSpPr>
            <a:spLocks noGrp="1"/>
          </p:cNvSpPr>
          <p:nvPr>
            <p:ph type="dt" sz="half" idx="10"/>
          </p:nvPr>
        </p:nvSpPr>
        <p:spPr/>
        <p:txBody>
          <a:bodyPr/>
          <a:lstStyle/>
          <a:p>
            <a:fld id="{A6E8B910-AE76-486E-B837-E6C35301C1B4}" type="datetime1">
              <a:rPr lang="en-US" smtClean="0"/>
              <a:t>1/27/2025</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134</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Weekly Assignment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30505492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533400" y="914400"/>
            <a:ext cx="8229600" cy="5441950"/>
          </a:xfrm>
          <a:prstGeom prst="rect">
            <a:avLst/>
          </a:prstGeom>
        </p:spPr>
      </p:pic>
      <p:sp>
        <p:nvSpPr>
          <p:cNvPr id="4" name="Date Placeholder 3"/>
          <p:cNvSpPr>
            <a:spLocks noGrp="1"/>
          </p:cNvSpPr>
          <p:nvPr>
            <p:ph type="dt" sz="half" idx="10"/>
          </p:nvPr>
        </p:nvSpPr>
        <p:spPr/>
        <p:txBody>
          <a:bodyPr/>
          <a:lstStyle/>
          <a:p>
            <a:fld id="{A6E8B910-AE76-486E-B837-E6C35301C1B4}" type="datetime1">
              <a:rPr lang="en-US" smtClean="0"/>
              <a:t>1/27/2025</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135</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Weekly Assignment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42241224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458200" cy="3276600"/>
          </a:xfrm>
        </p:spPr>
        <p:txBody>
          <a:bodyPr>
            <a:noAutofit/>
          </a:bodyPr>
          <a:lstStyle/>
          <a:p>
            <a:pPr algn="just" fontAlgn="t">
              <a:lnSpc>
                <a:spcPct val="150000"/>
              </a:lnSpc>
              <a:spcBef>
                <a:spcPts val="0"/>
              </a:spcBef>
            </a:pPr>
            <a:r>
              <a:rPr lang="en-IN" sz="2200" dirty="0">
                <a:latin typeface="Times New Roman" panose="02020603050405020304" pitchFamily="18" charset="0"/>
                <a:cs typeface="Times New Roman" panose="02020603050405020304" pitchFamily="18" charset="0"/>
              </a:rPr>
              <a:t>Basic knowledge of Indian Society</a:t>
            </a:r>
          </a:p>
          <a:p>
            <a:pPr algn="just" fontAlgn="t">
              <a:lnSpc>
                <a:spcPct val="150000"/>
              </a:lnSpc>
              <a:spcBef>
                <a:spcPts val="0"/>
              </a:spcBef>
            </a:pPr>
            <a:r>
              <a:rPr lang="en-IN" sz="2200" dirty="0">
                <a:latin typeface="Times New Roman" panose="02020603050405020304" pitchFamily="18" charset="0"/>
                <a:cs typeface="Times New Roman" panose="02020603050405020304" pitchFamily="18" charset="0"/>
              </a:rPr>
              <a:t>Participation of women in ancient times</a:t>
            </a:r>
          </a:p>
          <a:p>
            <a:pPr algn="just" fontAlgn="t">
              <a:lnSpc>
                <a:spcPct val="150000"/>
              </a:lnSpc>
              <a:spcBef>
                <a:spcPts val="0"/>
              </a:spcBef>
            </a:pPr>
            <a:r>
              <a:rPr lang="en-IN" sz="2200" dirty="0">
                <a:latin typeface="Times New Roman" panose="02020603050405020304" pitchFamily="18" charset="0"/>
                <a:cs typeface="Times New Roman" panose="02020603050405020304" pitchFamily="18" charset="0"/>
              </a:rPr>
              <a:t>Mauryan Era history</a:t>
            </a:r>
          </a:p>
          <a:p>
            <a:pPr algn="just" fontAlgn="t">
              <a:lnSpc>
                <a:spcPct val="150000"/>
              </a:lnSpc>
              <a:spcBef>
                <a:spcPts val="0"/>
              </a:spcBef>
            </a:pPr>
            <a:r>
              <a:rPr lang="en-IN" sz="2200" dirty="0">
                <a:latin typeface="Times New Roman" panose="02020603050405020304" pitchFamily="18" charset="0"/>
                <a:cs typeface="Times New Roman" panose="02020603050405020304" pitchFamily="18" charset="0"/>
              </a:rPr>
              <a:t>Gupta period history</a:t>
            </a:r>
          </a:p>
          <a:p>
            <a:pPr algn="just" fontAlgn="t">
              <a:lnSpc>
                <a:spcPct val="150000"/>
              </a:lnSpc>
              <a:spcBef>
                <a:spcPts val="0"/>
              </a:spcBef>
            </a:pPr>
            <a:r>
              <a:rPr lang="en-IN" sz="2200" dirty="0">
                <a:latin typeface="Times New Roman" panose="02020603050405020304" pitchFamily="18" charset="0"/>
                <a:cs typeface="Times New Roman" panose="02020603050405020304" pitchFamily="18" charset="0"/>
              </a:rPr>
              <a:t>Vedic History </a:t>
            </a:r>
          </a:p>
        </p:txBody>
      </p:sp>
      <p:sp>
        <p:nvSpPr>
          <p:cNvPr id="4" name="Date Placeholder 3"/>
          <p:cNvSpPr>
            <a:spLocks noGrp="1"/>
          </p:cNvSpPr>
          <p:nvPr>
            <p:ph type="dt" sz="half" idx="10"/>
          </p:nvPr>
        </p:nvSpPr>
        <p:spPr/>
        <p:txBody>
          <a:bodyPr/>
          <a:lstStyle/>
          <a:p>
            <a:fld id="{07CB1B1F-BB0A-48F1-BBAD-528DCCB381C3}"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136</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Prerequisite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25409590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marL="0" fontAlgn="t">
              <a:spcBef>
                <a:spcPts val="0"/>
              </a:spcBef>
            </a:pPr>
            <a:r>
              <a:rPr lang="en-US" sz="2200" b="1" dirty="0">
                <a:solidFill>
                  <a:srgbClr val="FFFFFF"/>
                </a:solidFill>
                <a:latin typeface="Times New Roman" panose="02020603050405020304" pitchFamily="18" charset="0"/>
                <a:cs typeface="Times New Roman" panose="02020603050405020304" pitchFamily="18" charset="0"/>
              </a:rPr>
              <a:t>To study the different theories of the formation of society</a:t>
            </a:r>
            <a:endParaRPr lang="en-IN" sz="1800" dirty="0">
              <a:latin typeface="Arial" panose="020B0604020202020204" pitchFamily="34" charset="0"/>
            </a:endParaRPr>
          </a:p>
          <a:p>
            <a:pPr algn="just" fontAlgn="t">
              <a:lnSpc>
                <a:spcPct val="150000"/>
              </a:lnSpc>
            </a:pPr>
            <a:r>
              <a:rPr lang="en-US" sz="2200" dirty="0">
                <a:latin typeface="Times New Roman" panose="02020603050405020304" pitchFamily="18" charset="0"/>
                <a:cs typeface="Times New Roman" panose="02020603050405020304" pitchFamily="18" charset="0"/>
              </a:rPr>
              <a:t>To understand gender as a social category</a:t>
            </a:r>
            <a:endParaRPr lang="en-IN" sz="2200" dirty="0">
              <a:latin typeface="Times New Roman" panose="02020603050405020304" pitchFamily="18" charset="0"/>
              <a:cs typeface="Times New Roman" panose="02020603050405020304" pitchFamily="18" charset="0"/>
            </a:endParaRPr>
          </a:p>
          <a:p>
            <a:pPr algn="just" fontAlgn="t">
              <a:lnSpc>
                <a:spcPct val="150000"/>
              </a:lnSpc>
            </a:pPr>
            <a:r>
              <a:rPr lang="en-US" sz="2200" dirty="0">
                <a:latin typeface="Times New Roman" panose="02020603050405020304" pitchFamily="18" charset="0"/>
                <a:cs typeface="Times New Roman" panose="02020603050405020304" pitchFamily="18" charset="0"/>
              </a:rPr>
              <a:t>To understand the condition &amp; status of women in Ancient India</a:t>
            </a:r>
            <a:endParaRPr lang="en-IN" sz="2200" dirty="0">
              <a:latin typeface="Times New Roman" panose="02020603050405020304" pitchFamily="18" charset="0"/>
              <a:cs typeface="Times New Roman" panose="02020603050405020304" pitchFamily="18" charset="0"/>
            </a:endParaRPr>
          </a:p>
          <a:p>
            <a:pPr algn="just" fontAlgn="t">
              <a:lnSpc>
                <a:spcPct val="150000"/>
              </a:lnSpc>
            </a:pPr>
            <a:r>
              <a:rPr lang="en-US" sz="2200" dirty="0">
                <a:latin typeface="Times New Roman" panose="02020603050405020304" pitchFamily="18" charset="0"/>
                <a:cs typeface="Times New Roman" panose="02020603050405020304" pitchFamily="18" charset="0"/>
              </a:rPr>
              <a:t>To study the four- class classification theory &amp; slavery </a:t>
            </a:r>
            <a:endParaRPr lang="en-IN"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7B7F3F7-1C1F-47A2-AE5E-DD937A7846B4}" type="datetime1">
              <a:rPr lang="en-US" smtClean="0"/>
              <a:t>1/27/2025</a:t>
            </a:fld>
            <a:endParaRPr lang="en-US"/>
          </a:p>
        </p:txBody>
      </p:sp>
      <p:sp>
        <p:nvSpPr>
          <p:cNvPr id="5" name="Footer Placeholder 4"/>
          <p:cNvSpPr>
            <a:spLocks noGrp="1"/>
          </p:cNvSpPr>
          <p:nvPr>
            <p:ph type="ftr" sz="quarter" idx="11"/>
          </p:nvPr>
        </p:nvSpPr>
        <p:spPr>
          <a:xfrm>
            <a:off x="1524000" y="6356350"/>
            <a:ext cx="6629400" cy="365125"/>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137</a:t>
            </a:fld>
            <a:endParaRPr lang="en-US" dirty="0"/>
          </a:p>
        </p:txBody>
      </p:sp>
      <p:sp>
        <p:nvSpPr>
          <p:cNvPr id="7" name="Title 1"/>
          <p:cNvSpPr txBox="1">
            <a:spLocks/>
          </p:cNvSpPr>
          <p:nvPr/>
        </p:nvSpPr>
        <p:spPr>
          <a:xfrm>
            <a:off x="1371600" y="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Topic Objective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8646590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599"/>
            <a:ext cx="8229600" cy="5105401"/>
          </a:xfrm>
        </p:spPr>
        <p:txBody>
          <a:bodyPr>
            <a:noAutofit/>
          </a:bodyPr>
          <a:lstStyle/>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BD79D39-A3E5-4536-8886-ABBDC8EF0392}" type="datetime1">
              <a:rPr lang="en-US" smtClean="0"/>
              <a:t>1/27/2025</a:t>
            </a:fld>
            <a:endParaRPr lang="en-US"/>
          </a:p>
        </p:txBody>
      </p:sp>
      <p:sp>
        <p:nvSpPr>
          <p:cNvPr id="5" name="Footer Placeholder 4"/>
          <p:cNvSpPr>
            <a:spLocks noGrp="1"/>
          </p:cNvSpPr>
          <p:nvPr>
            <p:ph type="ftr" sz="quarter" idx="11"/>
          </p:nvPr>
        </p:nvSpPr>
        <p:spPr>
          <a:xfrm>
            <a:off x="1600200" y="6356351"/>
            <a:ext cx="6248400" cy="365124"/>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138</a:t>
            </a:fld>
            <a:endParaRPr lang="en-US" dirty="0"/>
          </a:p>
        </p:txBody>
      </p:sp>
      <p:sp>
        <p:nvSpPr>
          <p:cNvPr id="7" name="Title 1"/>
          <p:cNvSpPr txBox="1">
            <a:spLocks/>
          </p:cNvSpPr>
          <p:nvPr/>
        </p:nvSpPr>
        <p:spPr>
          <a:xfrm>
            <a:off x="1346200" y="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IN" dirty="0"/>
              <a:t>Topic Mapping </a:t>
            </a:r>
            <a:endParaRPr lang="en-US" dirty="0"/>
          </a:p>
        </p:txBody>
      </p:sp>
      <p:graphicFrame>
        <p:nvGraphicFramePr>
          <p:cNvPr id="8" name="Table 8">
            <a:extLst>
              <a:ext uri="{FF2B5EF4-FFF2-40B4-BE49-F238E27FC236}">
                <a16:creationId xmlns:a16="http://schemas.microsoft.com/office/drawing/2014/main" id="{406BFF8A-AE28-4C2A-AF76-98D96235B95B}"/>
              </a:ext>
            </a:extLst>
          </p:cNvPr>
          <p:cNvGraphicFramePr>
            <a:graphicFrameLocks noGrp="1"/>
          </p:cNvGraphicFramePr>
          <p:nvPr>
            <p:extLst>
              <p:ext uri="{D42A27DB-BD31-4B8C-83A1-F6EECF244321}">
                <p14:modId xmlns:p14="http://schemas.microsoft.com/office/powerpoint/2010/main" val="486287634"/>
              </p:ext>
            </p:extLst>
          </p:nvPr>
        </p:nvGraphicFramePr>
        <p:xfrm>
          <a:off x="228600" y="838201"/>
          <a:ext cx="8747760" cy="2587563"/>
        </p:xfrm>
        <a:graphic>
          <a:graphicData uri="http://schemas.openxmlformats.org/drawingml/2006/table">
            <a:tbl>
              <a:tblPr firstRow="1" bandRow="1">
                <a:tableStyleId>{5C22544A-7EE6-4342-B048-85BDC9FD1C3A}</a:tableStyleId>
              </a:tblPr>
              <a:tblGrid>
                <a:gridCol w="867035">
                  <a:extLst>
                    <a:ext uri="{9D8B030D-6E8A-4147-A177-3AD203B41FA5}">
                      <a16:colId xmlns:a16="http://schemas.microsoft.com/office/drawing/2014/main" val="3036687944"/>
                    </a:ext>
                  </a:extLst>
                </a:gridCol>
                <a:gridCol w="6600565">
                  <a:extLst>
                    <a:ext uri="{9D8B030D-6E8A-4147-A177-3AD203B41FA5}">
                      <a16:colId xmlns:a16="http://schemas.microsoft.com/office/drawing/2014/main" val="3642095629"/>
                    </a:ext>
                  </a:extLst>
                </a:gridCol>
                <a:gridCol w="1280160">
                  <a:extLst>
                    <a:ext uri="{9D8B030D-6E8A-4147-A177-3AD203B41FA5}">
                      <a16:colId xmlns:a16="http://schemas.microsoft.com/office/drawing/2014/main" val="1177622982"/>
                    </a:ext>
                  </a:extLst>
                </a:gridCol>
              </a:tblGrid>
              <a:tr h="731902">
                <a:tc>
                  <a:txBody>
                    <a:bodyPr/>
                    <a:lstStyle/>
                    <a:p>
                      <a:pPr algn="ctr"/>
                      <a:r>
                        <a:rPr lang="en-IN" sz="2200" dirty="0" err="1">
                          <a:latin typeface="Times New Roman" panose="02020603050405020304" pitchFamily="18" charset="0"/>
                          <a:cs typeface="Times New Roman" panose="02020603050405020304" pitchFamily="18" charset="0"/>
                        </a:rPr>
                        <a:t>S.No</a:t>
                      </a:r>
                      <a:r>
                        <a:rPr lang="en-IN" sz="2200" dirty="0">
                          <a:latin typeface="Times New Roman" panose="02020603050405020304" pitchFamily="18" charset="0"/>
                          <a:cs typeface="Times New Roman" panose="02020603050405020304" pitchFamily="18" charset="0"/>
                        </a:rPr>
                        <a:t>.</a:t>
                      </a:r>
                    </a:p>
                  </a:txBody>
                  <a:tcPr/>
                </a:tc>
                <a:tc>
                  <a:txBody>
                    <a:bodyPr/>
                    <a:lstStyle/>
                    <a:p>
                      <a:pPr algn="ctr"/>
                      <a:r>
                        <a:rPr lang="en-IN" sz="2200" dirty="0">
                          <a:latin typeface="Times New Roman" panose="02020603050405020304" pitchFamily="18" charset="0"/>
                          <a:cs typeface="Times New Roman" panose="02020603050405020304" pitchFamily="18" charset="0"/>
                        </a:rPr>
                        <a:t>Topic</a:t>
                      </a:r>
                    </a:p>
                  </a:txBody>
                  <a:tcPr/>
                </a:tc>
                <a:tc>
                  <a:txBody>
                    <a:bodyPr/>
                    <a:lstStyle/>
                    <a:p>
                      <a:pPr algn="ctr"/>
                      <a:r>
                        <a:rPr lang="en-IN" sz="2200" dirty="0">
                          <a:latin typeface="Times New Roman" panose="02020603050405020304" pitchFamily="18" charset="0"/>
                          <a:cs typeface="Times New Roman" panose="02020603050405020304" pitchFamily="18" charset="0"/>
                        </a:rPr>
                        <a:t>Course Outcome</a:t>
                      </a:r>
                    </a:p>
                  </a:txBody>
                  <a:tcPr/>
                </a:tc>
                <a:extLst>
                  <a:ext uri="{0D108BD9-81ED-4DB2-BD59-A6C34878D82A}">
                    <a16:rowId xmlns:a16="http://schemas.microsoft.com/office/drawing/2014/main" val="3645536359"/>
                  </a:ext>
                </a:extLst>
              </a:tr>
              <a:tr h="496330">
                <a:tc>
                  <a:txBody>
                    <a:bodyPr/>
                    <a:lstStyle/>
                    <a:p>
                      <a:pPr algn="ctr"/>
                      <a:r>
                        <a:rPr lang="en-IN" dirty="0">
                          <a:latin typeface="Times New Roman" panose="02020603050405020304" pitchFamily="18" charset="0"/>
                          <a:cs typeface="Times New Roman" panose="02020603050405020304" pitchFamily="18" charset="0"/>
                        </a:rPr>
                        <a:t>1</a:t>
                      </a:r>
                    </a:p>
                  </a:txBody>
                  <a:tcPr/>
                </a:tc>
                <a:tc>
                  <a:txBody>
                    <a:bodyPr/>
                    <a:lstStyle/>
                    <a:p>
                      <a:pPr algn="just"/>
                      <a:r>
                        <a:rPr lang="en-US" sz="2200" dirty="0">
                          <a:latin typeface="Times New Roman" panose="02020603050405020304" pitchFamily="18" charset="0"/>
                          <a:cs typeface="Times New Roman" panose="02020603050405020304" pitchFamily="18" charset="0"/>
                        </a:rPr>
                        <a:t>Understanding Gender as a social category</a:t>
                      </a:r>
                      <a:endParaRPr lang="en-IN" sz="2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CO1</a:t>
                      </a:r>
                    </a:p>
                  </a:txBody>
                  <a:tcPr/>
                </a:tc>
                <a:extLst>
                  <a:ext uri="{0D108BD9-81ED-4DB2-BD59-A6C34878D82A}">
                    <a16:rowId xmlns:a16="http://schemas.microsoft.com/office/drawing/2014/main" val="3180589679"/>
                  </a:ext>
                </a:extLst>
              </a:tr>
              <a:tr h="496329">
                <a:tc>
                  <a:txBody>
                    <a:bodyPr/>
                    <a:lstStyle/>
                    <a:p>
                      <a:pPr algn="ctr"/>
                      <a:r>
                        <a:rPr lang="en-IN" dirty="0">
                          <a:latin typeface="Times New Roman" panose="02020603050405020304" pitchFamily="18" charset="0"/>
                          <a:cs typeface="Times New Roman" panose="02020603050405020304" pitchFamily="18" charset="0"/>
                        </a:rPr>
                        <a:t>2</a:t>
                      </a:r>
                    </a:p>
                  </a:txBody>
                  <a:tcPr/>
                </a:tc>
                <a:tc>
                  <a:txBody>
                    <a:bodyPr/>
                    <a:lstStyle/>
                    <a:p>
                      <a:pPr algn="just"/>
                      <a:r>
                        <a:rPr lang="en-US" sz="2200" dirty="0">
                          <a:latin typeface="Times New Roman" panose="02020603050405020304" pitchFamily="18" charset="0"/>
                          <a:cs typeface="Times New Roman" panose="02020603050405020304" pitchFamily="18" charset="0"/>
                        </a:rPr>
                        <a:t>The representation of Women in Historical Traditions &amp; </a:t>
                      </a:r>
                      <a:r>
                        <a:rPr lang="en-IN" sz="2200" dirty="0">
                          <a:latin typeface="Times New Roman" panose="02020603050405020304" pitchFamily="18" charset="0"/>
                          <a:cs typeface="Times New Roman" panose="02020603050405020304" pitchFamily="18" charset="0"/>
                        </a:rPr>
                        <a:t>Challenges faced by Women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CO1</a:t>
                      </a:r>
                    </a:p>
                  </a:txBody>
                  <a:tcPr/>
                </a:tc>
                <a:extLst>
                  <a:ext uri="{0D108BD9-81ED-4DB2-BD59-A6C34878D82A}">
                    <a16:rowId xmlns:a16="http://schemas.microsoft.com/office/drawing/2014/main" val="3217782616"/>
                  </a:ext>
                </a:extLst>
              </a:tr>
              <a:tr h="567233">
                <a:tc>
                  <a:txBody>
                    <a:bodyPr/>
                    <a:lstStyle/>
                    <a:p>
                      <a:pPr algn="ctr"/>
                      <a:r>
                        <a:rPr lang="en-IN" dirty="0">
                          <a:latin typeface="Times New Roman" panose="02020603050405020304" pitchFamily="18" charset="0"/>
                          <a:cs typeface="Times New Roman" panose="02020603050405020304" pitchFamily="18" charset="0"/>
                        </a:rPr>
                        <a:t>3</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2200" dirty="0">
                          <a:latin typeface="Times New Roman" panose="02020603050405020304" pitchFamily="18" charset="0"/>
                          <a:cs typeface="Times New Roman" panose="02020603050405020304" pitchFamily="18" charset="0"/>
                        </a:rPr>
                        <a:t>Four-class Classification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CO1</a:t>
                      </a:r>
                    </a:p>
                  </a:txBody>
                  <a:tcPr/>
                </a:tc>
                <a:extLst>
                  <a:ext uri="{0D108BD9-81ED-4DB2-BD59-A6C34878D82A}">
                    <a16:rowId xmlns:a16="http://schemas.microsoft.com/office/drawing/2014/main" val="2764179287"/>
                  </a:ext>
                </a:extLst>
              </a:tr>
            </a:tbl>
          </a:graphicData>
        </a:graphic>
      </p:graphicFrame>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12197937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Gender studies was very much part of ancient India.  </a:t>
            </a:r>
          </a:p>
          <a:p>
            <a:pPr algn="just">
              <a:lnSpc>
                <a:spcPct val="150000"/>
              </a:lnSpc>
            </a:pPr>
            <a:r>
              <a:rPr lang="en-US" sz="2200" dirty="0">
                <a:latin typeface="Times New Roman" panose="02020603050405020304" pitchFamily="18" charset="0"/>
                <a:cs typeface="Times New Roman" panose="02020603050405020304" pitchFamily="18" charset="0"/>
              </a:rPr>
              <a:t>In Buddhist literature, greater importance is given to behaviour.</a:t>
            </a:r>
          </a:p>
          <a:p>
            <a:pPr algn="just">
              <a:lnSpc>
                <a:spcPct val="150000"/>
              </a:lnSpc>
            </a:pPr>
            <a:r>
              <a:rPr lang="en-US" sz="2200" dirty="0">
                <a:latin typeface="Times New Roman" panose="02020603050405020304" pitchFamily="18" charset="0"/>
                <a:cs typeface="Times New Roman" panose="02020603050405020304" pitchFamily="18" charset="0"/>
              </a:rPr>
              <a:t>Manu lays down that brothers should separately give their shares to unmarried sisters, failing to do so brings doom upon them. </a:t>
            </a:r>
          </a:p>
          <a:p>
            <a:pPr algn="just">
              <a:lnSpc>
                <a:spcPct val="150000"/>
              </a:lnSpc>
            </a:pPr>
            <a:r>
              <a:rPr lang="en-US" sz="2200" dirty="0">
                <a:latin typeface="Times New Roman" panose="02020603050405020304" pitchFamily="18" charset="0"/>
                <a:cs typeface="Times New Roman" panose="02020603050405020304" pitchFamily="18" charset="0"/>
              </a:rPr>
              <a:t>Gautam says that unmarried daughters not well settled in life shall inherit the property of their deceased father.</a:t>
            </a:r>
          </a:p>
          <a:p>
            <a:pPr algn="just">
              <a:lnSpc>
                <a:spcPct val="150000"/>
              </a:lnSpc>
            </a:pPr>
            <a:r>
              <a:rPr lang="en-US" sz="2200" dirty="0">
                <a:latin typeface="Times New Roman" panose="02020603050405020304" pitchFamily="18" charset="0"/>
                <a:cs typeface="Times New Roman" panose="02020603050405020304" pitchFamily="18" charset="0"/>
              </a:rPr>
              <a:t>Girls were sometimes given some educational instructions, though Vedic learning.</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2360BF8-16F9-49E8-B310-F61E8CF4FF84}"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139</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Understanding Gender as a social category  (CO1)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810284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D36D8-660E-4088-890E-9E0867C27422}"/>
              </a:ext>
            </a:extLst>
          </p:cNvPr>
          <p:cNvSpPr>
            <a:spLocks noGrp="1"/>
          </p:cNvSpPr>
          <p:nvPr>
            <p:ph type="ctrTitle"/>
          </p:nvPr>
        </p:nvSpPr>
        <p:spPr>
          <a:xfrm>
            <a:off x="0" y="-10160"/>
            <a:ext cx="9144000" cy="685800"/>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p>
            <a:pPr eaLnBrk="1" hangingPunct="1"/>
            <a:r>
              <a:rPr lang="en-US" sz="2800" dirty="0"/>
              <a:t>Program Educational Objectives</a:t>
            </a:r>
          </a:p>
        </p:txBody>
      </p:sp>
      <p:sp>
        <p:nvSpPr>
          <p:cNvPr id="5" name="Date Placeholder 4">
            <a:extLst>
              <a:ext uri="{FF2B5EF4-FFF2-40B4-BE49-F238E27FC236}">
                <a16:creationId xmlns:a16="http://schemas.microsoft.com/office/drawing/2014/main" id="{CA1A721D-3784-4FC3-91D5-5CA76E0E7A9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F2C5517-23A6-43C1-A8FD-9409D48E2376}"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1/27/2025</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Footer Placeholder 2">
            <a:extLst>
              <a:ext uri="{FF2B5EF4-FFF2-40B4-BE49-F238E27FC236}">
                <a16:creationId xmlns:a16="http://schemas.microsoft.com/office/drawing/2014/main" id="{A0253DE9-2655-4201-A4D3-C7A087A0808E}"/>
              </a:ext>
            </a:extLst>
          </p:cNvPr>
          <p:cNvSpPr>
            <a:spLocks noGrp="1"/>
          </p:cNvSpPr>
          <p:nvPr>
            <p:ph type="ftr" sz="quarter" idx="11"/>
          </p:nvPr>
        </p:nvSpPr>
        <p:spPr>
          <a:xfrm>
            <a:off x="2057400" y="6356350"/>
            <a:ext cx="6096000" cy="365125"/>
          </a:xfrm>
        </p:spPr>
        <p:txBody>
          <a:bodyPr/>
          <a:lstStyle/>
          <a:p>
            <a:pPr lvl="0">
              <a:spcBef>
                <a:spcPct val="20000"/>
              </a:spcBef>
              <a:defRPr/>
            </a:pPr>
            <a:r>
              <a:rPr lang="en-US" dirty="0" smtClean="0"/>
              <a:t>Ms. Neha Singh    Essence of Indian Traditional Knowledge              Unit </a:t>
            </a:r>
            <a:r>
              <a:rPr lang="en-US" dirty="0"/>
              <a:t>I</a:t>
            </a:r>
          </a:p>
        </p:txBody>
      </p:sp>
      <p:sp>
        <p:nvSpPr>
          <p:cNvPr id="29703" name="Slide Number Placeholder 3">
            <a:extLst>
              <a:ext uri="{FF2B5EF4-FFF2-40B4-BE49-F238E27FC236}">
                <a16:creationId xmlns:a16="http://schemas.microsoft.com/office/drawing/2014/main" id="{D58D3BA9-5384-44FE-B89D-6C1BE02E666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A8C3586-C62E-4C9E-9A60-D8E05A0C5B0E}"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29700" name="Rectangle 3">
            <a:extLst>
              <a:ext uri="{FF2B5EF4-FFF2-40B4-BE49-F238E27FC236}">
                <a16:creationId xmlns:a16="http://schemas.microsoft.com/office/drawing/2014/main" id="{7C7EF55B-2601-418E-91A2-D34FA78AB794}"/>
              </a:ext>
            </a:extLst>
          </p:cNvPr>
          <p:cNvSpPr>
            <a:spLocks noChangeArrowheads="1"/>
          </p:cNvSpPr>
          <p:nvPr/>
        </p:nvSpPr>
        <p:spPr bwMode="auto">
          <a:xfrm>
            <a:off x="0" y="1066800"/>
            <a:ext cx="9144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313" indent="-3413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41313" marR="0" lvl="0" indent="-341313"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The </a:t>
            </a:r>
            <a:r>
              <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Program Educational Objectives (PEOs) </a:t>
            </a:r>
            <a:r>
              <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of an engineering degree program are the statements that describe the expected achievements of graduates in their career, and what the graduates are expected to perform and achieve during the first few years after graduation.</a:t>
            </a:r>
          </a:p>
        </p:txBody>
      </p:sp>
      <p:sp>
        <p:nvSpPr>
          <p:cNvPr id="29701" name="Rectangle 10">
            <a:extLst>
              <a:ext uri="{FF2B5EF4-FFF2-40B4-BE49-F238E27FC236}">
                <a16:creationId xmlns:a16="http://schemas.microsoft.com/office/drawing/2014/main" id="{AF209972-4EBD-4769-98B0-CF7A8BAFD4AA}"/>
              </a:ext>
            </a:extLst>
          </p:cNvPr>
          <p:cNvSpPr>
            <a:spLocks noChangeArrowheads="1"/>
          </p:cNvSpPr>
          <p:nvPr/>
        </p:nvSpPr>
        <p:spPr bwMode="auto">
          <a:xfrm>
            <a:off x="0" y="2590800"/>
            <a:ext cx="9144000" cy="264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00100" indent="-8001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800100" marR="0" lvl="0" indent="-800100" algn="just" defTabSz="914400" rtl="0" eaLnBrk="1" fontAlgn="base" latinLnBrk="0" hangingPunct="1">
              <a:lnSpc>
                <a:spcPct val="115000"/>
              </a:lnSpc>
              <a:spcBef>
                <a:spcPct val="0"/>
              </a:spcBef>
              <a:spcAft>
                <a:spcPct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PEO1:</a:t>
            </a:r>
            <a:r>
              <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To have an excellent scientific and engineering breadth so as to comprehend, analyze, design and solve real-life problems using state-of-the-art technology.</a:t>
            </a:r>
          </a:p>
          <a:p>
            <a:pPr marL="800100" marR="0" lvl="0" indent="-800100" algn="just" defTabSz="914400" rtl="0" eaLnBrk="1" fontAlgn="base" latinLnBrk="0" hangingPunct="1">
              <a:lnSpc>
                <a:spcPct val="115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800100" marR="0" lvl="0" indent="-800100" algn="just" defTabSz="914400" rtl="0" eaLnBrk="1" fontAlgn="base" latinLnBrk="0" hangingPunct="1">
              <a:lnSpc>
                <a:spcPct val="115000"/>
              </a:lnSpc>
              <a:spcBef>
                <a:spcPct val="0"/>
              </a:spcBef>
              <a:spcAft>
                <a:spcPct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PEO2:</a:t>
            </a:r>
            <a:r>
              <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To lead a successful career in industries or to pursue higher studies or to understand entrepreneurial endeavours.</a:t>
            </a:r>
          </a:p>
          <a:p>
            <a:pPr marL="800100" marR="0" lvl="0" indent="-800100" algn="just" defTabSz="914400" rtl="0" eaLnBrk="1" fontAlgn="base" latinLnBrk="0" hangingPunct="1">
              <a:lnSpc>
                <a:spcPct val="115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800100" marR="0" lvl="0" indent="-800100" algn="just" defTabSz="914400" rtl="0" eaLnBrk="1" fontAlgn="base" latinLnBrk="0" hangingPunct="1">
              <a:lnSpc>
                <a:spcPct val="115000"/>
              </a:lnSpc>
              <a:spcBef>
                <a:spcPct val="0"/>
              </a:spcBef>
              <a:spcAft>
                <a:spcPct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PEO3:</a:t>
            </a:r>
            <a:r>
              <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To effectively bridge the gap between industry and academics through effective communication skill, professional attitude and a desire to learn.</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253"/>
            <a:ext cx="1295400" cy="831948"/>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Indian society, as way of life, generally attached high moral ground for women.</a:t>
            </a:r>
          </a:p>
          <a:p>
            <a:pPr algn="just">
              <a:lnSpc>
                <a:spcPct val="150000"/>
              </a:lnSpc>
            </a:pPr>
            <a:r>
              <a:rPr lang="en-US" sz="2200" dirty="0">
                <a:latin typeface="Times New Roman" panose="02020603050405020304" pitchFamily="18" charset="0"/>
                <a:cs typeface="Times New Roman" panose="02020603050405020304" pitchFamily="18" charset="0"/>
              </a:rPr>
              <a:t>During Vedic period or early Vedic age (1500 BC–1000 BC), women were accorded high respect and dignity. </a:t>
            </a:r>
          </a:p>
          <a:p>
            <a:pPr algn="just">
              <a:lnSpc>
                <a:spcPct val="150000"/>
              </a:lnSpc>
            </a:pPr>
            <a:r>
              <a:rPr lang="en-US" sz="2200" dirty="0">
                <a:latin typeface="Times New Roman" panose="02020603050405020304" pitchFamily="18" charset="0"/>
                <a:cs typeface="Times New Roman" panose="02020603050405020304" pitchFamily="18" charset="0"/>
              </a:rPr>
              <a:t>In fact, Rig Veda places women as central to creation of all lives in the cosmos. In education, women enjoyed equality with men.</a:t>
            </a:r>
          </a:p>
          <a:p>
            <a:pPr algn="just">
              <a:lnSpc>
                <a:spcPct val="150000"/>
              </a:lnSpc>
            </a:pPr>
            <a:r>
              <a:rPr lang="en-US" sz="2200" dirty="0">
                <a:latin typeface="Times New Roman" panose="02020603050405020304" pitchFamily="18" charset="0"/>
                <a:cs typeface="Times New Roman" panose="02020603050405020304" pitchFamily="18" charset="0"/>
              </a:rPr>
              <a:t>Even they were allowed to spend life in ‘Gurukul'. Education is considered as an important qualification for women’s marriage. There were women poets like Apala, Viswavara, Ghosa and Lopamudra during this era which is also called Rig Vedic period.</a:t>
            </a:r>
          </a:p>
        </p:txBody>
      </p:sp>
      <p:sp>
        <p:nvSpPr>
          <p:cNvPr id="4" name="Date Placeholder 3"/>
          <p:cNvSpPr>
            <a:spLocks noGrp="1"/>
          </p:cNvSpPr>
          <p:nvPr>
            <p:ph type="dt" sz="half" idx="10"/>
          </p:nvPr>
        </p:nvSpPr>
        <p:spPr/>
        <p:txBody>
          <a:bodyPr/>
          <a:lstStyle/>
          <a:p>
            <a:fld id="{47B9AB29-3F44-44EF-BBE7-D2429FEB2938}"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140</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The representation of Women in Historical</a:t>
            </a:r>
          </a:p>
          <a:p>
            <a:r>
              <a:rPr lang="en-US" dirty="0"/>
              <a:t>Traditions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13653391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Property inheritance is very limited.</a:t>
            </a:r>
          </a:p>
          <a:p>
            <a:pPr algn="just">
              <a:lnSpc>
                <a:spcPct val="150000"/>
              </a:lnSpc>
            </a:pPr>
            <a:r>
              <a:rPr lang="en-US" sz="2200" dirty="0">
                <a:latin typeface="Times New Roman" panose="02020603050405020304" pitchFamily="18" charset="0"/>
                <a:cs typeface="Times New Roman" panose="02020603050405020304" pitchFamily="18" charset="0"/>
              </a:rPr>
              <a:t>In Later Vedic Period (1000 BC–500 BC) , Women were denied to read Vedic texts and  Education opportunities were also denied.</a:t>
            </a:r>
          </a:p>
          <a:p>
            <a:pPr algn="just">
              <a:lnSpc>
                <a:spcPct val="150000"/>
              </a:lnSpc>
            </a:pPr>
            <a:r>
              <a:rPr lang="en-US" sz="2200" dirty="0">
                <a:latin typeface="Times New Roman" panose="02020603050405020304" pitchFamily="18" charset="0"/>
                <a:cs typeface="Times New Roman" panose="02020603050405020304" pitchFamily="18" charset="0"/>
              </a:rPr>
              <a:t>In the Medieval Period, Sati Pratha, inhuman condition of widow.</a:t>
            </a:r>
          </a:p>
          <a:p>
            <a:pPr algn="just">
              <a:lnSpc>
                <a:spcPct val="150000"/>
              </a:lnSpc>
            </a:pPr>
            <a:r>
              <a:rPr lang="en-US" sz="2200" dirty="0">
                <a:latin typeface="Times New Roman" panose="02020603050405020304" pitchFamily="18" charset="0"/>
                <a:cs typeface="Times New Roman" panose="02020603050405020304" pitchFamily="18" charset="0"/>
              </a:rPr>
              <a:t>Challenged faced by women during 18th century - Female Infanticide, Child Marriage, Denial of Education, Menace Dowry, Prevalence of Sati, Humiliation of Widows, Containment of Women in House, No Property Rights, Practice of Purdah System, Domestic Violence, Little Religious Freedom &amp; No to Politics. </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D26F8D7E-92F7-49C4-9B78-F141A426D4B1}"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141</a:t>
            </a:fld>
            <a:endParaRPr lang="en-US" dirty="0"/>
          </a:p>
        </p:txBody>
      </p:sp>
      <p:sp>
        <p:nvSpPr>
          <p:cNvPr id="7" name="Title 1"/>
          <p:cNvSpPr txBox="1">
            <a:spLocks/>
          </p:cNvSpPr>
          <p:nvPr/>
        </p:nvSpPr>
        <p:spPr>
          <a:xfrm>
            <a:off x="1346202" y="791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Challenges faced by Women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4713086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marL="0" indent="0" algn="just">
              <a:lnSpc>
                <a:spcPct val="150000"/>
              </a:lnSpc>
              <a:buNone/>
            </a:pPr>
            <a:r>
              <a:rPr lang="en-US" sz="2200" b="1" dirty="0">
                <a:latin typeface="Times New Roman" panose="02020603050405020304" pitchFamily="18" charset="0"/>
                <a:cs typeface="Times New Roman" panose="02020603050405020304" pitchFamily="18" charset="0"/>
              </a:rPr>
              <a:t>The four-class classification is found in Abū’l Fazl, by whom the learned are relegated to the third position.</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The people of the world may be divided into four classes: </a:t>
            </a:r>
          </a:p>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Warriors</a:t>
            </a:r>
            <a:r>
              <a:rPr lang="en-US" sz="2200" dirty="0">
                <a:latin typeface="Times New Roman" panose="02020603050405020304" pitchFamily="18" charset="0"/>
                <a:cs typeface="Times New Roman" panose="02020603050405020304" pitchFamily="18" charset="0"/>
              </a:rPr>
              <a:t>, who in the political body have the nature of fire. Their flames; directed by understanding, consume the straw and rubbish of rebellion and strife, but kindle also the lamp of rest in this world of disturbances.</a:t>
            </a:r>
          </a:p>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Artificers and merchants</a:t>
            </a:r>
            <a:r>
              <a:rPr lang="en-US" sz="2200" dirty="0">
                <a:latin typeface="Times New Roman" panose="02020603050405020304" pitchFamily="18" charset="0"/>
                <a:cs typeface="Times New Roman" panose="02020603050405020304" pitchFamily="18" charset="0"/>
              </a:rPr>
              <a:t>, who hold the place of air. From their labours and travels, God’s gifts become universal, and the breeze of contentment nourishes the rose-tree of life.  </a:t>
            </a:r>
          </a:p>
        </p:txBody>
      </p:sp>
      <p:sp>
        <p:nvSpPr>
          <p:cNvPr id="4" name="Date Placeholder 3"/>
          <p:cNvSpPr>
            <a:spLocks noGrp="1"/>
          </p:cNvSpPr>
          <p:nvPr>
            <p:ph type="dt" sz="half" idx="10"/>
          </p:nvPr>
        </p:nvSpPr>
        <p:spPr/>
        <p:txBody>
          <a:bodyPr/>
          <a:lstStyle/>
          <a:p>
            <a:fld id="{3E66E767-BF1C-4C00-AF1B-09CAA683B1DE}"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142</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Four-class Classification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7622364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08507"/>
            <a:ext cx="8686800" cy="5777536"/>
          </a:xfrm>
        </p:spPr>
        <p:txBody>
          <a:bodyPr>
            <a:noAutofit/>
          </a:bodyPr>
          <a:lstStyle/>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The learned</a:t>
            </a:r>
            <a:r>
              <a:rPr lang="en-US" sz="2200" dirty="0">
                <a:latin typeface="Times New Roman" panose="02020603050405020304" pitchFamily="18" charset="0"/>
                <a:cs typeface="Times New Roman" panose="02020603050405020304" pitchFamily="18" charset="0"/>
              </a:rPr>
              <a:t>, such as the philosopher, the physician, the arithmetician, the geometrician, the astronomer, who resemble water. From their pen and their wisdom, a river rises in the drought of the world, and the garden of the creation receives from their irrigating powers, a peculiar freshness. </a:t>
            </a:r>
          </a:p>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Husbandmen and labourers</a:t>
            </a:r>
            <a:r>
              <a:rPr lang="en-US" sz="2200" dirty="0">
                <a:latin typeface="Times New Roman" panose="02020603050405020304" pitchFamily="18" charset="0"/>
                <a:cs typeface="Times New Roman" panose="02020603050405020304" pitchFamily="18" charset="0"/>
              </a:rPr>
              <a:t>, who may be compared to earth. By their exertions, the staple of life is brought to perfection, and strength and happiness flow from their work. </a:t>
            </a:r>
          </a:p>
          <a:p>
            <a:pPr marL="0" indent="0" algn="just">
              <a:buNone/>
            </a:pPr>
            <a:r>
              <a:rPr lang="en-US" sz="2200" dirty="0">
                <a:latin typeface="Times New Roman" panose="02020603050405020304" pitchFamily="18" charset="0"/>
                <a:cs typeface="Times New Roman" panose="02020603050405020304" pitchFamily="18" charset="0"/>
              </a:rPr>
              <a:t>It is therefore obligatory for a king to put each of these in its proper place, and by uniting personal ability with due respect for others, to cause the world to flourish. (From Abū’l Fazl, Ā’in-i-</a:t>
            </a:r>
            <a:r>
              <a:rPr lang="en-US" sz="2200" dirty="0" err="1">
                <a:latin typeface="Times New Roman" panose="02020603050405020304" pitchFamily="18" charset="0"/>
                <a:cs typeface="Times New Roman" panose="02020603050405020304" pitchFamily="18" charset="0"/>
              </a:rPr>
              <a:t>Akbarī</a:t>
            </a:r>
            <a:r>
              <a:rPr lang="en-US" sz="2200" dirty="0">
                <a:latin typeface="Times New Roman" panose="02020603050405020304" pitchFamily="18" charset="0"/>
                <a:cs typeface="Times New Roman" panose="02020603050405020304" pitchFamily="18" charset="0"/>
              </a:rPr>
              <a:t>, iv-v, Sources of Indian</a:t>
            </a:r>
          </a:p>
          <a:p>
            <a:pPr marL="0" indent="0" algn="just">
              <a:buNone/>
            </a:pPr>
            <a:r>
              <a:rPr lang="en-US" sz="2200" dirty="0">
                <a:latin typeface="Times New Roman" panose="02020603050405020304" pitchFamily="18" charset="0"/>
                <a:cs typeface="Times New Roman" panose="02020603050405020304" pitchFamily="18" charset="0"/>
              </a:rPr>
              <a:t>Tradition, p. 513) </a:t>
            </a:r>
          </a:p>
        </p:txBody>
      </p:sp>
      <p:sp>
        <p:nvSpPr>
          <p:cNvPr id="4" name="Date Placeholder 3"/>
          <p:cNvSpPr>
            <a:spLocks noGrp="1"/>
          </p:cNvSpPr>
          <p:nvPr>
            <p:ph type="dt" sz="half" idx="10"/>
          </p:nvPr>
        </p:nvSpPr>
        <p:spPr/>
        <p:txBody>
          <a:bodyPr/>
          <a:lstStyle/>
          <a:p>
            <a:fld id="{3E66E767-BF1C-4C00-AF1B-09CAA683B1DE}"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143</a:t>
            </a:fld>
            <a:endParaRPr lang="en-US" dirty="0"/>
          </a:p>
        </p:txBody>
      </p:sp>
      <p:sp>
        <p:nvSpPr>
          <p:cNvPr id="7" name="Title 1"/>
          <p:cNvSpPr txBox="1">
            <a:spLocks/>
          </p:cNvSpPr>
          <p:nvPr/>
        </p:nvSpPr>
        <p:spPr>
          <a:xfrm>
            <a:off x="1346202" y="28235"/>
            <a:ext cx="7797798" cy="68027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Four-class Classification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16179684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839200" cy="5320165"/>
          </a:xfrm>
        </p:spPr>
        <p:txBody>
          <a:bodyPr>
            <a:noAutofit/>
          </a:bodyPr>
          <a:lstStyle/>
          <a:p>
            <a:pPr marL="0" fontAlgn="t">
              <a:spcBef>
                <a:spcPts val="0"/>
              </a:spcBef>
            </a:pPr>
            <a:r>
              <a:rPr lang="en-IN" sz="2200" b="1" dirty="0">
                <a:solidFill>
                  <a:srgbClr val="FFFFFF"/>
                </a:solidFill>
                <a:latin typeface="Times New Roman" panose="02020603050405020304" pitchFamily="18" charset="0"/>
                <a:cs typeface="Times New Roman" panose="02020603050405020304" pitchFamily="18" charset="0"/>
              </a:rPr>
              <a:t>Different theories of society formation in Ancient India</a:t>
            </a:r>
            <a:endParaRPr lang="en-IN" sz="1800" dirty="0">
              <a:latin typeface="Arial" panose="020B0604020202020204" pitchFamily="34" charset="0"/>
            </a:endParaRPr>
          </a:p>
          <a:p>
            <a:pPr marL="0" algn="just" fontAlgn="t">
              <a:lnSpc>
                <a:spcPct val="150000"/>
              </a:lnSpc>
              <a:spcBef>
                <a:spcPts val="0"/>
              </a:spcBef>
            </a:pPr>
            <a:r>
              <a:rPr lang="en-US" sz="2200" dirty="0">
                <a:solidFill>
                  <a:srgbClr val="000000"/>
                </a:solidFill>
                <a:latin typeface="Times New Roman" panose="02020603050405020304" pitchFamily="18" charset="0"/>
                <a:cs typeface="Times New Roman" panose="02020603050405020304" pitchFamily="18" charset="0"/>
              </a:rPr>
              <a:t>In this topic, we have learned Understanding gender as a social category,</a:t>
            </a:r>
          </a:p>
          <a:p>
            <a:pPr marL="0" indent="0" algn="just" fontAlgn="t">
              <a:lnSpc>
                <a:spcPct val="150000"/>
              </a:lnSpc>
              <a:spcBef>
                <a:spcPts val="0"/>
              </a:spcBef>
              <a:buNone/>
            </a:pPr>
            <a:r>
              <a:rPr lang="en-US" sz="2200" dirty="0">
                <a:solidFill>
                  <a:srgbClr val="000000"/>
                </a:solidFill>
                <a:latin typeface="Times New Roman" panose="02020603050405020304" pitchFamily="18" charset="0"/>
                <a:cs typeface="Times New Roman" panose="02020603050405020304" pitchFamily="18" charset="0"/>
              </a:rPr>
              <a:t>     the representation of woman in historical tradition.</a:t>
            </a:r>
          </a:p>
          <a:p>
            <a:pPr algn="just" fontAlgn="t">
              <a:lnSpc>
                <a:spcPct val="150000"/>
              </a:lnSpc>
              <a:spcBef>
                <a:spcPts val="0"/>
              </a:spcBef>
            </a:pPr>
            <a:r>
              <a:rPr lang="en-US" sz="2200" dirty="0">
                <a:solidFill>
                  <a:srgbClr val="000000"/>
                </a:solidFill>
                <a:latin typeface="Times New Roman" panose="02020603050405020304" pitchFamily="18" charset="0"/>
                <a:cs typeface="Times New Roman" panose="02020603050405020304" pitchFamily="18" charset="0"/>
              </a:rPr>
              <a:t>We also learned the Challenged faced by woman, Four class classification and slavery. </a:t>
            </a: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48F22F58-33B3-499B-887A-9054E4431375}"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144</a:t>
            </a:fld>
            <a:endParaRPr lang="en-US" dirty="0"/>
          </a:p>
        </p:txBody>
      </p:sp>
      <p:sp>
        <p:nvSpPr>
          <p:cNvPr id="7" name="Title 1"/>
          <p:cNvSpPr txBox="1">
            <a:spLocks/>
          </p:cNvSpPr>
          <p:nvPr/>
        </p:nvSpPr>
        <p:spPr>
          <a:xfrm>
            <a:off x="1346202" y="791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Recap</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15669223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838199"/>
            <a:ext cx="8077200" cy="5591967"/>
          </a:xfrm>
        </p:spPr>
        <p:txBody>
          <a:bodyPr>
            <a:normAutofit/>
          </a:bodyPr>
          <a:lstStyle/>
          <a:p>
            <a:pPr lvl="0"/>
            <a:r>
              <a:rPr lang="en-US" sz="2000" dirty="0">
                <a:latin typeface="Times New Roman" panose="02020603050405020304" pitchFamily="18" charset="0"/>
                <a:cs typeface="Times New Roman" panose="02020603050405020304" pitchFamily="18" charset="0"/>
              </a:rPr>
              <a:t>_____ says that unmarried daughters not well settled in life shall inherit the property of their deceased father.</a:t>
            </a:r>
          </a:p>
          <a:p>
            <a:pPr marL="0" lvl="0" indent="0">
              <a:buNone/>
            </a:pPr>
            <a:r>
              <a:rPr lang="en-US" sz="2000" dirty="0">
                <a:latin typeface="Times New Roman" panose="02020603050405020304" pitchFamily="18" charset="0"/>
                <a:cs typeface="Times New Roman" panose="02020603050405020304" pitchFamily="18" charset="0"/>
              </a:rPr>
              <a:t>      A.	Manu</a:t>
            </a:r>
          </a:p>
          <a:p>
            <a:pPr marL="0" lvl="0" indent="0">
              <a:buNone/>
            </a:pPr>
            <a:r>
              <a:rPr lang="en-US" sz="2000" dirty="0">
                <a:latin typeface="Times New Roman" panose="02020603050405020304" pitchFamily="18" charset="0"/>
                <a:cs typeface="Times New Roman" panose="02020603050405020304" pitchFamily="18" charset="0"/>
              </a:rPr>
              <a:t>      B.	Alteker</a:t>
            </a:r>
          </a:p>
          <a:p>
            <a:pPr marL="0" lvl="0" indent="0">
              <a:buNone/>
            </a:pPr>
            <a:r>
              <a:rPr lang="en-US" sz="2000" dirty="0">
                <a:latin typeface="Times New Roman" panose="02020603050405020304" pitchFamily="18" charset="0"/>
                <a:cs typeface="Times New Roman" panose="02020603050405020304" pitchFamily="18" charset="0"/>
              </a:rPr>
              <a:t>      C.	Gautam</a:t>
            </a:r>
          </a:p>
          <a:p>
            <a:pPr marL="0" lvl="0" indent="0">
              <a:buNone/>
            </a:pPr>
            <a:r>
              <a:rPr lang="en-US" sz="2000" dirty="0">
                <a:latin typeface="Times New Roman" panose="02020603050405020304" pitchFamily="18" charset="0"/>
                <a:cs typeface="Times New Roman" panose="02020603050405020304" pitchFamily="18" charset="0"/>
              </a:rPr>
              <a:t>      D.	Pulatsh</a:t>
            </a:r>
          </a:p>
          <a:p>
            <a:pPr lvl="0">
              <a:lnSpc>
                <a:spcPct val="110000"/>
              </a:lnSpc>
            </a:pPr>
            <a:r>
              <a:rPr lang="en-US" sz="2000" dirty="0">
                <a:latin typeface="Times New Roman" panose="02020603050405020304" pitchFamily="18" charset="0"/>
                <a:cs typeface="Times New Roman" panose="02020603050405020304" pitchFamily="18" charset="0"/>
              </a:rPr>
              <a:t>Rig Veda places women as central to creation of all lives in the cosmos.      A.	Rigveda</a:t>
            </a:r>
          </a:p>
          <a:p>
            <a:pPr marL="0" lvl="0" indent="0">
              <a:buNone/>
            </a:pPr>
            <a:r>
              <a:rPr lang="en-US" sz="2000" dirty="0">
                <a:latin typeface="Times New Roman" panose="02020603050405020304" pitchFamily="18" charset="0"/>
                <a:cs typeface="Times New Roman" panose="02020603050405020304" pitchFamily="18" charset="0"/>
              </a:rPr>
              <a:t>      B.	Samaveda</a:t>
            </a:r>
          </a:p>
          <a:p>
            <a:pPr marL="0" lvl="0" indent="0">
              <a:buNone/>
            </a:pPr>
            <a:r>
              <a:rPr lang="en-US" sz="2000" dirty="0">
                <a:latin typeface="Times New Roman" panose="02020603050405020304" pitchFamily="18" charset="0"/>
                <a:cs typeface="Times New Roman" panose="02020603050405020304" pitchFamily="18" charset="0"/>
              </a:rPr>
              <a:t>      C.	Vishnu Puran</a:t>
            </a:r>
          </a:p>
          <a:p>
            <a:pPr marL="0" lvl="0" indent="0">
              <a:buNone/>
            </a:pPr>
            <a:r>
              <a:rPr lang="en-US" sz="2000" dirty="0">
                <a:latin typeface="Times New Roman" panose="02020603050405020304" pitchFamily="18" charset="0"/>
                <a:cs typeface="Times New Roman" panose="02020603050405020304" pitchFamily="18" charset="0"/>
              </a:rPr>
              <a:t>      D.	Atharva Veda</a:t>
            </a:r>
          </a:p>
          <a:p>
            <a:pPr algn="just"/>
            <a:r>
              <a:rPr lang="en-US" sz="2000" dirty="0">
                <a:latin typeface="Times New Roman" panose="02020603050405020304" pitchFamily="18" charset="0"/>
                <a:cs typeface="Times New Roman" panose="02020603050405020304" pitchFamily="18" charset="0"/>
              </a:rPr>
              <a:t>During Vedic period or early Vedic age women were accorded high respect and dignity. </a:t>
            </a:r>
          </a:p>
          <a:p>
            <a:pPr marL="0" indent="0" algn="just">
              <a:buNone/>
            </a:pPr>
            <a:r>
              <a:rPr lang="en-US" sz="2000" dirty="0">
                <a:latin typeface="Times New Roman" panose="02020603050405020304" pitchFamily="18" charset="0"/>
                <a:cs typeface="Times New Roman" panose="02020603050405020304" pitchFamily="18" charset="0"/>
              </a:rPr>
              <a:t>      A. True</a:t>
            </a:r>
          </a:p>
          <a:p>
            <a:pPr marL="0" indent="0" algn="just">
              <a:buNone/>
            </a:pPr>
            <a:r>
              <a:rPr lang="en-US" sz="2000" dirty="0">
                <a:latin typeface="Times New Roman" panose="02020603050405020304" pitchFamily="18" charset="0"/>
                <a:cs typeface="Times New Roman" panose="02020603050405020304" pitchFamily="18" charset="0"/>
              </a:rPr>
              <a:t>      B. False</a:t>
            </a:r>
          </a:p>
          <a:p>
            <a:pPr algn="just"/>
            <a:endParaRPr lang="en-US" sz="2200" dirty="0">
              <a:latin typeface="Times New Roman" panose="02020603050405020304" pitchFamily="18"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4960B186-B6F3-4671-A39C-73B6B8B6A963}" type="datetime1">
              <a:rPr lang="en-US" smtClean="0"/>
              <a:t>1/27/2025</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145</a:t>
            </a:fld>
            <a:endParaRPr lang="en-US"/>
          </a:p>
        </p:txBody>
      </p:sp>
      <p:sp>
        <p:nvSpPr>
          <p:cNvPr id="7" name="Title 1"/>
          <p:cNvSpPr txBox="1">
            <a:spLocks/>
          </p:cNvSpPr>
          <p:nvPr/>
        </p:nvSpPr>
        <p:spPr>
          <a:xfrm>
            <a:off x="1371600" y="-1016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Daily Quiz</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18337879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382000" cy="5334000"/>
          </a:xfrm>
        </p:spPr>
        <p:txBody>
          <a:bodyPr>
            <a:normAutofit/>
          </a:bodyPr>
          <a:lstStyle/>
          <a:p>
            <a:pPr lvl="0"/>
            <a:r>
              <a:rPr lang="en-US" sz="2000" dirty="0">
                <a:latin typeface="Times New Roman" panose="02020603050405020304" pitchFamily="18" charset="0"/>
                <a:cs typeface="Times New Roman" panose="02020603050405020304" pitchFamily="18" charset="0"/>
              </a:rPr>
              <a:t>Which one of the following is not the part of four class classification theory.</a:t>
            </a:r>
          </a:p>
          <a:p>
            <a:pPr marL="0" lvl="0" indent="0">
              <a:buNone/>
            </a:pPr>
            <a:r>
              <a:rPr lang="en-US" sz="2000" dirty="0">
                <a:latin typeface="Times New Roman" panose="02020603050405020304" pitchFamily="18" charset="0"/>
                <a:cs typeface="Times New Roman" panose="02020603050405020304" pitchFamily="18" charset="0"/>
              </a:rPr>
              <a:t>      A.	Brahmin</a:t>
            </a:r>
          </a:p>
          <a:p>
            <a:pPr marL="0" lvl="0" indent="0">
              <a:buNone/>
            </a:pPr>
            <a:r>
              <a:rPr lang="en-US" sz="2000" dirty="0">
                <a:latin typeface="Times New Roman" panose="02020603050405020304" pitchFamily="18" charset="0"/>
                <a:cs typeface="Times New Roman" panose="02020603050405020304" pitchFamily="18" charset="0"/>
              </a:rPr>
              <a:t>      B.	Feudal</a:t>
            </a:r>
          </a:p>
          <a:p>
            <a:pPr marL="0" lvl="0" indent="0">
              <a:buNone/>
            </a:pPr>
            <a:r>
              <a:rPr lang="en-US" sz="2000" dirty="0">
                <a:latin typeface="Times New Roman" panose="02020603050405020304" pitchFamily="18" charset="0"/>
                <a:cs typeface="Times New Roman" panose="02020603050405020304" pitchFamily="18" charset="0"/>
              </a:rPr>
              <a:t>      C.	King</a:t>
            </a:r>
          </a:p>
          <a:p>
            <a:pPr marL="0" lvl="0" indent="0">
              <a:buNone/>
            </a:pPr>
            <a:r>
              <a:rPr lang="en-US" sz="2000" dirty="0">
                <a:latin typeface="Times New Roman" panose="02020603050405020304" pitchFamily="18" charset="0"/>
                <a:cs typeface="Times New Roman" panose="02020603050405020304" pitchFamily="18" charset="0"/>
              </a:rPr>
              <a:t>      D.	Shudra</a:t>
            </a:r>
          </a:p>
          <a:p>
            <a:pPr algn="just"/>
            <a:r>
              <a:rPr lang="en-US" sz="2000" dirty="0">
                <a:latin typeface="Times New Roman" panose="02020603050405020304" pitchFamily="18" charset="0"/>
                <a:cs typeface="Times New Roman" panose="02020603050405020304" pitchFamily="18" charset="0"/>
              </a:rPr>
              <a:t>Which Historian compared the Mauryan council of Ministers with the Privy council of Britain?</a:t>
            </a:r>
          </a:p>
          <a:p>
            <a:pPr marL="0" indent="0" algn="just">
              <a:buNone/>
            </a:pPr>
            <a:r>
              <a:rPr lang="en-US" sz="2000" dirty="0">
                <a:latin typeface="Times New Roman" panose="02020603050405020304" pitchFamily="18" charset="0"/>
                <a:cs typeface="Times New Roman" panose="02020603050405020304" pitchFamily="18" charset="0"/>
              </a:rPr>
              <a:t>      A.	A. S. Altekar</a:t>
            </a:r>
          </a:p>
          <a:p>
            <a:pPr marL="0" indent="0" algn="just">
              <a:buNone/>
            </a:pPr>
            <a:r>
              <a:rPr lang="en-US" sz="2000" dirty="0">
                <a:latin typeface="Times New Roman" panose="02020603050405020304" pitchFamily="18" charset="0"/>
                <a:cs typeface="Times New Roman" panose="02020603050405020304" pitchFamily="18" charset="0"/>
              </a:rPr>
              <a:t>      B.	Romali Thapar</a:t>
            </a:r>
          </a:p>
          <a:p>
            <a:pPr marL="0" indent="0" algn="just">
              <a:buNone/>
            </a:pPr>
            <a:r>
              <a:rPr lang="en-US" sz="2000" dirty="0">
                <a:latin typeface="Times New Roman" panose="02020603050405020304" pitchFamily="18" charset="0"/>
                <a:cs typeface="Times New Roman" panose="02020603050405020304" pitchFamily="18" charset="0"/>
              </a:rPr>
              <a:t>      C.	Bipin Chandra</a:t>
            </a:r>
          </a:p>
          <a:p>
            <a:pPr marL="0" indent="0" algn="just">
              <a:buNone/>
            </a:pPr>
            <a:r>
              <a:rPr lang="en-US" sz="2000" dirty="0">
                <a:latin typeface="Times New Roman" panose="02020603050405020304" pitchFamily="18" charset="0"/>
                <a:cs typeface="Times New Roman" panose="02020603050405020304" pitchFamily="18" charset="0"/>
              </a:rPr>
              <a:t>      D.	R. C. Majumdar</a:t>
            </a:r>
          </a:p>
          <a:p>
            <a:pPr algn="just"/>
            <a:r>
              <a:rPr lang="en-US" sz="2000" dirty="0">
                <a:latin typeface="Times New Roman" panose="02020603050405020304" pitchFamily="18" charset="0"/>
                <a:cs typeface="Times New Roman" panose="02020603050405020304" pitchFamily="18" charset="0"/>
              </a:rPr>
              <a:t>Women were not allowed to read the Vedic text during Vedic era.</a:t>
            </a:r>
          </a:p>
          <a:p>
            <a:pPr marL="0" indent="0" algn="just">
              <a:buNone/>
            </a:pPr>
            <a:r>
              <a:rPr lang="en-US" sz="2000" dirty="0">
                <a:latin typeface="Times New Roman" panose="02020603050405020304" pitchFamily="18" charset="0"/>
                <a:cs typeface="Times New Roman" panose="02020603050405020304" pitchFamily="18" charset="0"/>
              </a:rPr>
              <a:t>      A. True</a:t>
            </a:r>
          </a:p>
          <a:p>
            <a:pPr marL="0" indent="0" algn="just">
              <a:buNone/>
            </a:pPr>
            <a:r>
              <a:rPr lang="en-US" sz="2000" dirty="0">
                <a:latin typeface="Times New Roman" panose="02020603050405020304" pitchFamily="18" charset="0"/>
                <a:cs typeface="Times New Roman" panose="02020603050405020304" pitchFamily="18" charset="0"/>
              </a:rPr>
              <a:t>      B. False</a:t>
            </a:r>
          </a:p>
          <a:p>
            <a:pPr algn="just"/>
            <a:endParaRPr lang="en-US" sz="2200" dirty="0">
              <a:latin typeface="Times New Roman" panose="02020603050405020304" pitchFamily="18"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A36BA42F-A005-4C5A-B917-F8DE14498A39}" type="datetime1">
              <a:rPr lang="en-US" smtClean="0"/>
              <a:t>1/27/2025</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146</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
        <p:nvSpPr>
          <p:cNvPr id="9" name="Title 1"/>
          <p:cNvSpPr txBox="1">
            <a:spLocks/>
          </p:cNvSpPr>
          <p:nvPr/>
        </p:nvSpPr>
        <p:spPr>
          <a:xfrm>
            <a:off x="1371600" y="-1016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Daily Quiz</a:t>
            </a:r>
          </a:p>
        </p:txBody>
      </p:sp>
    </p:spTree>
    <p:extLst>
      <p:ext uri="{BB962C8B-B14F-4D97-AF65-F5344CB8AC3E}">
        <p14:creationId xmlns:p14="http://schemas.microsoft.com/office/powerpoint/2010/main" val="88650497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838199"/>
            <a:ext cx="8077200" cy="5591967"/>
          </a:xfrm>
        </p:spPr>
        <p:txBody>
          <a:bodyPr>
            <a:normAutofit/>
          </a:bodyPr>
          <a:lstStyle/>
          <a:p>
            <a:pPr lvl="0"/>
            <a:r>
              <a:rPr lang="en-US" sz="2000" dirty="0">
                <a:latin typeface="Times New Roman" panose="02020603050405020304" pitchFamily="18" charset="0"/>
                <a:cs typeface="Times New Roman" panose="02020603050405020304" pitchFamily="18" charset="0"/>
              </a:rPr>
              <a:t>Which philosopher explained human nature in terms of essential social virtues?</a:t>
            </a:r>
          </a:p>
          <a:p>
            <a:pPr marL="0" lvl="0" indent="0">
              <a:buNone/>
            </a:pPr>
            <a:r>
              <a:rPr lang="en-US" sz="2000" dirty="0">
                <a:latin typeface="Times New Roman" panose="02020603050405020304" pitchFamily="18" charset="0"/>
                <a:cs typeface="Times New Roman" panose="02020603050405020304" pitchFamily="18" charset="0"/>
              </a:rPr>
              <a:t>      A.	Hobbes</a:t>
            </a:r>
          </a:p>
          <a:p>
            <a:pPr marL="0" lvl="0" indent="0">
              <a:buNone/>
            </a:pPr>
            <a:r>
              <a:rPr lang="en-US" sz="2000" dirty="0">
                <a:latin typeface="Times New Roman" panose="02020603050405020304" pitchFamily="18" charset="0"/>
                <a:cs typeface="Times New Roman" panose="02020603050405020304" pitchFamily="18" charset="0"/>
              </a:rPr>
              <a:t>      B.	Rousseau</a:t>
            </a:r>
          </a:p>
          <a:p>
            <a:pPr marL="0" lvl="0" indent="0">
              <a:buNone/>
            </a:pPr>
            <a:r>
              <a:rPr lang="en-US" sz="2000" dirty="0">
                <a:latin typeface="Times New Roman" panose="02020603050405020304" pitchFamily="18" charset="0"/>
                <a:cs typeface="Times New Roman" panose="02020603050405020304" pitchFamily="18" charset="0"/>
              </a:rPr>
              <a:t>      C.	Locke</a:t>
            </a:r>
          </a:p>
          <a:p>
            <a:pPr marL="0" lvl="0" indent="0">
              <a:buNone/>
            </a:pPr>
            <a:r>
              <a:rPr lang="en-US" sz="2000" dirty="0">
                <a:latin typeface="Times New Roman" panose="02020603050405020304" pitchFamily="18" charset="0"/>
                <a:cs typeface="Times New Roman" panose="02020603050405020304" pitchFamily="18" charset="0"/>
              </a:rPr>
              <a:t>      D.	V.A. Smith</a:t>
            </a:r>
          </a:p>
          <a:p>
            <a:pPr lvl="0">
              <a:lnSpc>
                <a:spcPct val="110000"/>
              </a:lnSpc>
            </a:pPr>
            <a:r>
              <a:rPr lang="en-US" sz="2000" dirty="0">
                <a:latin typeface="Times New Roman" panose="02020603050405020304" pitchFamily="18" charset="0"/>
                <a:cs typeface="Times New Roman" panose="02020603050405020304" pitchFamily="18" charset="0"/>
              </a:rPr>
              <a:t>James Mill divided Indian History into ____periods.</a:t>
            </a:r>
          </a:p>
          <a:p>
            <a:pPr marL="0" lvl="0" indent="0">
              <a:lnSpc>
                <a:spcPct val="110000"/>
              </a:lnSpc>
              <a:buNone/>
            </a:pPr>
            <a:r>
              <a:rPr lang="en-US" sz="2000" dirty="0">
                <a:latin typeface="Times New Roman" panose="02020603050405020304" pitchFamily="18" charset="0"/>
                <a:cs typeface="Times New Roman" panose="02020603050405020304" pitchFamily="18" charset="0"/>
              </a:rPr>
              <a:t>      A.	Two</a:t>
            </a:r>
          </a:p>
          <a:p>
            <a:pPr marL="0" lvl="0" indent="0">
              <a:lnSpc>
                <a:spcPct val="110000"/>
              </a:lnSpc>
              <a:buNone/>
            </a:pPr>
            <a:r>
              <a:rPr lang="en-US" sz="2000" dirty="0">
                <a:latin typeface="Times New Roman" panose="02020603050405020304" pitchFamily="18" charset="0"/>
                <a:cs typeface="Times New Roman" panose="02020603050405020304" pitchFamily="18" charset="0"/>
              </a:rPr>
              <a:t>      B.	Three</a:t>
            </a:r>
          </a:p>
          <a:p>
            <a:pPr marL="0" lvl="0" indent="0">
              <a:lnSpc>
                <a:spcPct val="110000"/>
              </a:lnSpc>
              <a:buNone/>
            </a:pPr>
            <a:r>
              <a:rPr lang="en-US" sz="2000" dirty="0">
                <a:latin typeface="Times New Roman" panose="02020603050405020304" pitchFamily="18" charset="0"/>
                <a:cs typeface="Times New Roman" panose="02020603050405020304" pitchFamily="18" charset="0"/>
              </a:rPr>
              <a:t>      C.	Four</a:t>
            </a:r>
          </a:p>
          <a:p>
            <a:pPr marL="0" lvl="0" indent="0">
              <a:lnSpc>
                <a:spcPct val="110000"/>
              </a:lnSpc>
              <a:buNone/>
            </a:pPr>
            <a:r>
              <a:rPr lang="en-US" sz="2000" dirty="0">
                <a:latin typeface="Times New Roman" panose="02020603050405020304" pitchFamily="18" charset="0"/>
                <a:cs typeface="Times New Roman" panose="02020603050405020304" pitchFamily="18" charset="0"/>
              </a:rPr>
              <a:t>      D.	Five</a:t>
            </a:r>
          </a:p>
          <a:p>
            <a:pPr algn="just"/>
            <a:r>
              <a:rPr lang="en-US" sz="2000" dirty="0">
                <a:latin typeface="Times New Roman" panose="02020603050405020304" pitchFamily="18" charset="0"/>
                <a:cs typeface="Times New Roman" panose="02020603050405020304" pitchFamily="18" charset="0"/>
              </a:rPr>
              <a:t>In Later Vedic Period Women were denied to read Vedic texts.</a:t>
            </a:r>
          </a:p>
          <a:p>
            <a:pPr marL="0" indent="0" algn="just">
              <a:buNone/>
            </a:pPr>
            <a:r>
              <a:rPr lang="en-US" sz="2000" dirty="0">
                <a:latin typeface="Times New Roman" panose="02020603050405020304" pitchFamily="18" charset="0"/>
                <a:cs typeface="Times New Roman" panose="02020603050405020304" pitchFamily="18" charset="0"/>
              </a:rPr>
              <a:t>      A. True</a:t>
            </a:r>
          </a:p>
          <a:p>
            <a:pPr marL="0" indent="0" algn="just">
              <a:buNone/>
            </a:pPr>
            <a:r>
              <a:rPr lang="en-US" sz="2000" dirty="0">
                <a:latin typeface="Times New Roman" panose="02020603050405020304" pitchFamily="18" charset="0"/>
                <a:cs typeface="Times New Roman" panose="02020603050405020304" pitchFamily="18" charset="0"/>
              </a:rPr>
              <a:t>      B. False</a:t>
            </a:r>
          </a:p>
          <a:p>
            <a:pPr algn="just"/>
            <a:endParaRPr lang="en-US" sz="2200" dirty="0">
              <a:latin typeface="Times New Roman" panose="02020603050405020304" pitchFamily="18"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F4C62D74-E81D-43DE-8105-19C552DB19C5}" type="datetime1">
              <a:rPr lang="en-US" smtClean="0"/>
              <a:t>1/27/2025</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147</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
        <p:nvSpPr>
          <p:cNvPr id="9" name="Title 1"/>
          <p:cNvSpPr txBox="1">
            <a:spLocks/>
          </p:cNvSpPr>
          <p:nvPr/>
        </p:nvSpPr>
        <p:spPr>
          <a:xfrm>
            <a:off x="1371600" y="-1016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Daily Quiz</a:t>
            </a:r>
          </a:p>
        </p:txBody>
      </p:sp>
    </p:spTree>
    <p:extLst>
      <p:ext uri="{BB962C8B-B14F-4D97-AF65-F5344CB8AC3E}">
        <p14:creationId xmlns:p14="http://schemas.microsoft.com/office/powerpoint/2010/main" val="227581350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66800"/>
            <a:ext cx="8229600" cy="5029200"/>
          </a:xfrm>
        </p:spPr>
        <p:txBody>
          <a:bodyPr>
            <a:normAutofit/>
          </a:bodyPr>
          <a:lstStyle/>
          <a:p>
            <a:pPr algn="just">
              <a:lnSpc>
                <a:spcPct val="150000"/>
              </a:lnSpc>
            </a:pPr>
            <a:r>
              <a:rPr lang="en-US" sz="2200" dirty="0">
                <a:latin typeface="Times New Roman" panose="02020603050405020304" pitchFamily="18" charset="0"/>
                <a:cs typeface="Times New Roman" panose="02020603050405020304" pitchFamily="18" charset="0"/>
              </a:rPr>
              <a:t>What were the challenged faced by woman in ancient time in India?</a:t>
            </a:r>
          </a:p>
          <a:p>
            <a:pPr algn="just">
              <a:lnSpc>
                <a:spcPct val="150000"/>
              </a:lnSpc>
            </a:pPr>
            <a:r>
              <a:rPr lang="en-US" sz="2200" dirty="0">
                <a:latin typeface="Times New Roman" panose="02020603050405020304" pitchFamily="18" charset="0"/>
                <a:cs typeface="Times New Roman" panose="02020603050405020304" pitchFamily="18" charset="0"/>
              </a:rPr>
              <a:t>Explain the condition of slaves in ancient India.</a:t>
            </a:r>
          </a:p>
          <a:p>
            <a:pPr marL="0" indent="0" algn="just">
              <a:lnSpc>
                <a:spcPct val="150000"/>
              </a:lnSpc>
              <a:buNone/>
            </a:pPr>
            <a:endParaRPr lang="en-US" dirty="0"/>
          </a:p>
        </p:txBody>
      </p:sp>
      <p:sp>
        <p:nvSpPr>
          <p:cNvPr id="4" name="Date Placeholder 3"/>
          <p:cNvSpPr>
            <a:spLocks noGrp="1"/>
          </p:cNvSpPr>
          <p:nvPr>
            <p:ph type="dt" sz="half" idx="10"/>
          </p:nvPr>
        </p:nvSpPr>
        <p:spPr/>
        <p:txBody>
          <a:bodyPr/>
          <a:lstStyle/>
          <a:p>
            <a:fld id="{FCF1C6AD-FE61-4183-AED1-A1C9C3F637B1}" type="datetime1">
              <a:rPr lang="en-US" smtClean="0"/>
              <a:t>1/27/2025</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148</a:t>
            </a:fld>
            <a:endParaRPr lang="en-US"/>
          </a:p>
        </p:txBody>
      </p:sp>
      <p:sp>
        <p:nvSpPr>
          <p:cNvPr id="7" name="Title 1"/>
          <p:cNvSpPr txBox="1">
            <a:spLocks/>
          </p:cNvSpPr>
          <p:nvPr/>
        </p:nvSpPr>
        <p:spPr>
          <a:xfrm>
            <a:off x="1371600" y="-1016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Weekly Assignment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103790432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8" descr="C:\Users\DHANANJAY\Downloads\100b_0251.gif">
            <a:extLst>
              <a:ext uri="{FF2B5EF4-FFF2-40B4-BE49-F238E27FC236}">
                <a16:creationId xmlns:a16="http://schemas.microsoft.com/office/drawing/2014/main" id="{10F9A78A-C56F-4F53-95C0-647A5C19176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066800"/>
            <a:ext cx="9144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1006C90F-2443-4312-8375-11E912570B1E}"/>
              </a:ext>
            </a:extLst>
          </p:cNvPr>
          <p:cNvSpPr txBox="1">
            <a:spLocks/>
          </p:cNvSpPr>
          <p:nvPr/>
        </p:nvSpPr>
        <p:spPr>
          <a:xfrm>
            <a:off x="0" y="0"/>
            <a:ext cx="9144000" cy="68580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endParaRPr lang="en-US" dirty="0"/>
          </a:p>
          <a:p>
            <a:r>
              <a:rPr lang="en-US" dirty="0"/>
              <a:t>Video Link </a:t>
            </a:r>
          </a:p>
          <a:p>
            <a:r>
              <a:rPr lang="en-US" altLang="zh-TW" dirty="0"/>
              <a:t>(Basic of Art and Culture</a:t>
            </a:r>
            <a:r>
              <a:rPr lang="en-US" dirty="0"/>
              <a:t>) </a:t>
            </a:r>
            <a:br>
              <a:rPr lang="en-US" dirty="0"/>
            </a:br>
            <a:endParaRPr lang="en-US" dirty="0"/>
          </a:p>
        </p:txBody>
      </p:sp>
      <p:sp>
        <p:nvSpPr>
          <p:cNvPr id="120837" name="TextBox 9">
            <a:extLst>
              <a:ext uri="{FF2B5EF4-FFF2-40B4-BE49-F238E27FC236}">
                <a16:creationId xmlns:a16="http://schemas.microsoft.com/office/drawing/2014/main" id="{CCCA3DCE-9AC8-40B1-847B-BF059DC83070}"/>
              </a:ext>
            </a:extLst>
          </p:cNvPr>
          <p:cNvSpPr txBox="1">
            <a:spLocks noChangeArrowheads="1"/>
          </p:cNvSpPr>
          <p:nvPr/>
        </p:nvSpPr>
        <p:spPr bwMode="auto">
          <a:xfrm>
            <a:off x="1828800" y="4953000"/>
            <a:ext cx="6324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800" dirty="0">
                <a:latin typeface="Times New Roman" panose="02020603050405020304" pitchFamily="18" charset="0"/>
                <a:cs typeface="Times New Roman" panose="02020603050405020304" pitchFamily="18" charset="0"/>
                <a:hlinkClick r:id="rId3"/>
              </a:rPr>
              <a:t>https://www.youtube.com/watch?v=wjepzXnEqYo</a:t>
            </a:r>
            <a:endParaRPr kumimoji="0" lang="en-IN"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Footer Placeholder 3">
            <a:extLst>
              <a:ext uri="{FF2B5EF4-FFF2-40B4-BE49-F238E27FC236}">
                <a16:creationId xmlns:a16="http://schemas.microsoft.com/office/drawing/2014/main" id="{C9E66148-A79E-415F-8026-ADF15BCE728F}"/>
              </a:ext>
            </a:extLst>
          </p:cNvPr>
          <p:cNvSpPr>
            <a:spLocks noGrp="1"/>
          </p:cNvSpPr>
          <p:nvPr>
            <p:ph type="ftr" sz="quarter" idx="11"/>
          </p:nvPr>
        </p:nvSpPr>
        <p:spPr>
          <a:xfrm>
            <a:off x="1905000" y="6356350"/>
            <a:ext cx="6096000" cy="365125"/>
          </a:xfrm>
        </p:spPr>
        <p:txBody>
          <a:bodyPr/>
          <a:lstStyle/>
          <a:p>
            <a:r>
              <a:rPr lang="en-US" dirty="0" smtClean="0"/>
              <a:t>Ms. Neha Singh    Essence of Indian Traditional Knowledge              Unit </a:t>
            </a:r>
            <a:r>
              <a:rPr lang="en-US" dirty="0"/>
              <a:t>I</a:t>
            </a:r>
          </a:p>
        </p:txBody>
      </p:sp>
      <p:sp>
        <p:nvSpPr>
          <p:cNvPr id="120839" name="Slide Number Placeholder 4">
            <a:extLst>
              <a:ext uri="{FF2B5EF4-FFF2-40B4-BE49-F238E27FC236}">
                <a16:creationId xmlns:a16="http://schemas.microsoft.com/office/drawing/2014/main" id="{FBFA8580-41D1-4002-BB73-3A7B11915AE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85C432-E184-4967-BB9F-4F05D532490C}"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149</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6" name="Date Placeholder 5">
            <a:extLst>
              <a:ext uri="{FF2B5EF4-FFF2-40B4-BE49-F238E27FC236}">
                <a16:creationId xmlns:a16="http://schemas.microsoft.com/office/drawing/2014/main" id="{457B9921-447B-461F-9C57-DEB2B37D684D}"/>
              </a:ext>
            </a:extLst>
          </p:cNvPr>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D5712BB-A804-4C7D-9F10-FCBA90394731}"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1/27/2025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4E021-78D9-4498-8E0C-A52179D1A073}"/>
              </a:ext>
            </a:extLst>
          </p:cNvPr>
          <p:cNvSpPr>
            <a:spLocks noGrp="1"/>
          </p:cNvSpPr>
          <p:nvPr>
            <p:ph type="ctrTitle"/>
          </p:nvPr>
        </p:nvSpPr>
        <p:spPr>
          <a:xfrm>
            <a:off x="0" y="0"/>
            <a:ext cx="9144000" cy="685800"/>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p>
            <a:pPr eaLnBrk="1" hangingPunct="1"/>
            <a:r>
              <a:rPr lang="en-US" sz="2800" dirty="0"/>
              <a:t>Result Analysis</a:t>
            </a:r>
          </a:p>
        </p:txBody>
      </p:sp>
      <p:sp>
        <p:nvSpPr>
          <p:cNvPr id="3" name="Footer Placeholder 2">
            <a:extLst>
              <a:ext uri="{FF2B5EF4-FFF2-40B4-BE49-F238E27FC236}">
                <a16:creationId xmlns:a16="http://schemas.microsoft.com/office/drawing/2014/main" id="{A5C6F778-4A0D-49AA-B9CD-ED4A7A4F85F8}"/>
              </a:ext>
            </a:extLst>
          </p:cNvPr>
          <p:cNvSpPr>
            <a:spLocks noGrp="1"/>
          </p:cNvSpPr>
          <p:nvPr>
            <p:ph type="ftr" sz="quarter" idx="11"/>
          </p:nvPr>
        </p:nvSpPr>
        <p:spPr>
          <a:xfrm>
            <a:off x="1828800" y="6356350"/>
            <a:ext cx="6248400" cy="365125"/>
          </a:xfrm>
        </p:spPr>
        <p:txBody>
          <a:bodyPr/>
          <a:lstStyle/>
          <a:p>
            <a:pPr lvl="0">
              <a:spcBef>
                <a:spcPct val="20000"/>
              </a:spcBef>
              <a:defRPr/>
            </a:pPr>
            <a:r>
              <a:rPr lang="en-US" dirty="0" smtClean="0"/>
              <a:t>Ms. Neha Singh    Essence of Indian Traditional Knowledge              Unit </a:t>
            </a:r>
            <a:r>
              <a:rPr lang="en-US" dirty="0"/>
              <a:t>I</a:t>
            </a:r>
          </a:p>
        </p:txBody>
      </p:sp>
      <p:sp>
        <p:nvSpPr>
          <p:cNvPr id="31749" name="Slide Number Placeholder 3">
            <a:extLst>
              <a:ext uri="{FF2B5EF4-FFF2-40B4-BE49-F238E27FC236}">
                <a16:creationId xmlns:a16="http://schemas.microsoft.com/office/drawing/2014/main" id="{6932427C-7BE7-4380-BED9-6565233D4AF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D90357A-9D99-4C58-933C-D8E02DE1A847}"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5" name="Date Placeholder 4">
            <a:extLst>
              <a:ext uri="{FF2B5EF4-FFF2-40B4-BE49-F238E27FC236}">
                <a16:creationId xmlns:a16="http://schemas.microsoft.com/office/drawing/2014/main" id="{F7A4B2C1-B5BC-4D52-A0FE-725F5B5DFDAD}"/>
              </a:ext>
            </a:extLst>
          </p:cNvPr>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86D6542-23E2-4460-A570-5B3814170A06}"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1/27/2025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31751" name="Picture 6">
            <a:extLst>
              <a:ext uri="{FF2B5EF4-FFF2-40B4-BE49-F238E27FC236}">
                <a16:creationId xmlns:a16="http://schemas.microsoft.com/office/drawing/2014/main" id="{4A4C2398-D53C-492F-8014-9B17D71238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849312"/>
            <a:ext cx="4511675"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5">
            <a:extLst>
              <a:ext uri="{FF2B5EF4-FFF2-40B4-BE49-F238E27FC236}">
                <a16:creationId xmlns:a16="http://schemas.microsoft.com/office/drawing/2014/main" id="{5B7D20CC-7453-4B44-AA47-FD8A1E676BED}"/>
              </a:ext>
            </a:extLst>
          </p:cNvPr>
          <p:cNvGraphicFramePr>
            <a:graphicFrameLocks noGrp="1"/>
          </p:cNvGraphicFramePr>
          <p:nvPr>
            <p:extLst>
              <p:ext uri="{D42A27DB-BD31-4B8C-83A1-F6EECF244321}">
                <p14:modId xmlns:p14="http://schemas.microsoft.com/office/powerpoint/2010/main" val="2085430750"/>
              </p:ext>
            </p:extLst>
          </p:nvPr>
        </p:nvGraphicFramePr>
        <p:xfrm>
          <a:off x="1219200" y="4592638"/>
          <a:ext cx="6858000" cy="155575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tblGrid>
              <a:tr h="640597">
                <a:tc>
                  <a:txBody>
                    <a:bodyPr/>
                    <a:lstStyle/>
                    <a:p>
                      <a:r>
                        <a:rPr lang="en-IN" sz="1800" dirty="0"/>
                        <a:t>Faculty Name</a:t>
                      </a:r>
                    </a:p>
                  </a:txBody>
                  <a:tcPr marT="45742" marB="45742"/>
                </a:tc>
                <a:tc>
                  <a:txBody>
                    <a:bodyPr/>
                    <a:lstStyle/>
                    <a:p>
                      <a:r>
                        <a:rPr lang="en-IN" sz="1800" dirty="0"/>
                        <a:t>Subject Code</a:t>
                      </a:r>
                    </a:p>
                  </a:txBody>
                  <a:tcPr marT="45742" marB="45742"/>
                </a:tc>
                <a:tc>
                  <a:txBody>
                    <a:bodyPr/>
                    <a:lstStyle/>
                    <a:p>
                      <a:r>
                        <a:rPr lang="en-US" sz="1800" dirty="0"/>
                        <a:t>Section A </a:t>
                      </a:r>
                      <a:endParaRPr lang="en-IN" sz="1800" dirty="0"/>
                    </a:p>
                  </a:txBody>
                  <a:tcPr marT="45742" marB="45742"/>
                </a:tc>
                <a:tc>
                  <a:txBody>
                    <a:bodyPr/>
                    <a:lstStyle/>
                    <a:p>
                      <a:r>
                        <a:rPr lang="en-US" sz="1800" dirty="0"/>
                        <a:t>Section B</a:t>
                      </a:r>
                      <a:endParaRPr lang="en-IN" sz="1800" dirty="0"/>
                    </a:p>
                  </a:txBody>
                  <a:tcPr marT="45742" marB="45742"/>
                </a:tc>
                <a:tc>
                  <a:txBody>
                    <a:bodyPr/>
                    <a:lstStyle/>
                    <a:p>
                      <a:endParaRPr lang="en-IN" sz="1800" dirty="0"/>
                    </a:p>
                  </a:txBody>
                  <a:tcPr marT="45742" marB="45742"/>
                </a:tc>
                <a:tc>
                  <a:txBody>
                    <a:bodyPr/>
                    <a:lstStyle/>
                    <a:p>
                      <a:endParaRPr lang="en-IN" sz="1800" dirty="0"/>
                    </a:p>
                  </a:txBody>
                  <a:tcPr marT="45742" marB="45742"/>
                </a:tc>
                <a:extLst>
                  <a:ext uri="{0D108BD9-81ED-4DB2-BD59-A6C34878D82A}">
                    <a16:rowId xmlns:a16="http://schemas.microsoft.com/office/drawing/2014/main" val="10000"/>
                  </a:ext>
                </a:extLst>
              </a:tr>
              <a:tr h="915153">
                <a:tc>
                  <a:txBody>
                    <a:bodyPr/>
                    <a:lstStyle/>
                    <a:p>
                      <a:r>
                        <a:rPr lang="en-US" sz="1800" dirty="0"/>
                        <a:t>Mr. Anshu Kumar</a:t>
                      </a:r>
                      <a:endParaRPr lang="en-IN" sz="1800" dirty="0"/>
                    </a:p>
                  </a:txBody>
                  <a:tcPr marT="45742" marB="457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t>ANC 0602</a:t>
                      </a:r>
                    </a:p>
                    <a:p>
                      <a:endParaRPr lang="en-IN" sz="1800" dirty="0"/>
                    </a:p>
                  </a:txBody>
                  <a:tcPr marT="45742" marB="45742"/>
                </a:tc>
                <a:tc>
                  <a:txBody>
                    <a:bodyPr/>
                    <a:lstStyle/>
                    <a:p>
                      <a:r>
                        <a:rPr lang="en-US" sz="1800" dirty="0"/>
                        <a:t>100 %</a:t>
                      </a:r>
                      <a:endParaRPr lang="en-IN" sz="1800" dirty="0"/>
                    </a:p>
                  </a:txBody>
                  <a:tcPr marT="45742" marB="457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100 %</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a:txBody>
                  <a:tcPr marT="45742" marB="457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a:txBody>
                  <a:tcPr marT="45742" marB="457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a:txBody>
                  <a:tcPr marT="45742" marB="45742"/>
                </a:tc>
                <a:extLst>
                  <a:ext uri="{0D108BD9-81ED-4DB2-BD59-A6C34878D82A}">
                    <a16:rowId xmlns:a16="http://schemas.microsoft.com/office/drawing/2014/main" val="10001"/>
                  </a:ext>
                </a:extLst>
              </a:tr>
            </a:tbl>
          </a:graphicData>
        </a:graphic>
      </p:graphicFrame>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253"/>
            <a:ext cx="1295400" cy="843060"/>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066800"/>
            <a:ext cx="7620000" cy="4953000"/>
          </a:xfrm>
        </p:spPr>
        <p:txBody>
          <a:bodyPr>
            <a:normAutofit fontScale="70000" lnSpcReduction="20000"/>
          </a:bodyPr>
          <a:lstStyle/>
          <a:p>
            <a:pPr marL="0" indent="0">
              <a:buNone/>
            </a:pPr>
            <a:r>
              <a:rPr lang="en-US" sz="2800" b="1" dirty="0">
                <a:latin typeface="Times New Roman" panose="02020603050405020304" pitchFamily="18" charset="0"/>
                <a:cs typeface="Times New Roman" panose="02020603050405020304" pitchFamily="18" charset="0"/>
              </a:rPr>
              <a:t>YouTube/other  Video Links</a:t>
            </a:r>
          </a:p>
          <a:p>
            <a:pPr marL="0" indent="0">
              <a:buNone/>
            </a:pPr>
            <a:r>
              <a:rPr lang="en-US" sz="2800" b="1" dirty="0">
                <a:latin typeface="Times New Roman" panose="02020603050405020304" pitchFamily="18" charset="0"/>
                <a:cs typeface="Times New Roman" panose="02020603050405020304" pitchFamily="18" charset="0"/>
              </a:rPr>
              <a:t> </a:t>
            </a:r>
          </a:p>
          <a:p>
            <a:pPr algn="just">
              <a:lnSpc>
                <a:spcPct val="160000"/>
              </a:lnSpc>
            </a:pPr>
            <a:r>
              <a:rPr lang="en-US" sz="2400" dirty="0">
                <a:latin typeface="Times New Roman" panose="02020603050405020304" pitchFamily="18" charset="0"/>
                <a:cs typeface="Times New Roman" panose="02020603050405020304" pitchFamily="18" charset="0"/>
                <a:hlinkClick r:id="rId2"/>
              </a:rPr>
              <a:t> </a:t>
            </a:r>
            <a:r>
              <a:rPr lang="en-US" sz="2800" dirty="0">
                <a:latin typeface="Times New Roman" panose="02020603050405020304" pitchFamily="18" charset="0"/>
                <a:cs typeface="Times New Roman" panose="02020603050405020304" pitchFamily="18" charset="0"/>
                <a:hlinkClick r:id="rId2"/>
              </a:rPr>
              <a:t>https://www.youtube.com/watch?v=wjepzXnEqYo</a:t>
            </a:r>
            <a:endParaRPr lang="en-US" sz="2800" dirty="0">
              <a:latin typeface="Times New Roman" panose="02020603050405020304" pitchFamily="18" charset="0"/>
              <a:cs typeface="Times New Roman" panose="02020603050405020304" pitchFamily="18" charset="0"/>
            </a:endParaRPr>
          </a:p>
          <a:p>
            <a:pPr algn="just">
              <a:lnSpc>
                <a:spcPct val="160000"/>
              </a:lnSpc>
            </a:pPr>
            <a:r>
              <a:rPr lang="en-US" sz="2800" dirty="0">
                <a:latin typeface="Times New Roman" panose="02020603050405020304" pitchFamily="18" charset="0"/>
                <a:cs typeface="Times New Roman" panose="02020603050405020304" pitchFamily="18" charset="0"/>
                <a:hlinkClick r:id="rId3"/>
              </a:rPr>
              <a:t> https://www.youtube.com/watch?v=mqSkJIRuBNU</a:t>
            </a:r>
            <a:endParaRPr lang="en-US" sz="2800" dirty="0">
              <a:latin typeface="Times New Roman" panose="02020603050405020304" pitchFamily="18" charset="0"/>
              <a:cs typeface="Times New Roman" panose="02020603050405020304" pitchFamily="18" charset="0"/>
            </a:endParaRPr>
          </a:p>
          <a:p>
            <a:pPr algn="just">
              <a:lnSpc>
                <a:spcPct val="160000"/>
              </a:lnSpc>
            </a:pPr>
            <a:r>
              <a:rPr lang="en-US" sz="2800" dirty="0">
                <a:latin typeface="Times New Roman" panose="02020603050405020304" pitchFamily="18" charset="0"/>
                <a:cs typeface="Times New Roman" panose="02020603050405020304" pitchFamily="18" charset="0"/>
                <a:hlinkClick r:id="rId4"/>
              </a:rPr>
              <a:t>https://www.youtube.com/watch?v=sfzON9BpYaM</a:t>
            </a:r>
            <a:endParaRPr lang="en-US" sz="2800" dirty="0">
              <a:latin typeface="Times New Roman" panose="02020603050405020304" pitchFamily="18" charset="0"/>
              <a:cs typeface="Times New Roman" panose="02020603050405020304" pitchFamily="18" charset="0"/>
            </a:endParaRPr>
          </a:p>
          <a:p>
            <a:pPr algn="just">
              <a:lnSpc>
                <a:spcPct val="160000"/>
              </a:lnSpc>
            </a:pPr>
            <a:r>
              <a:rPr lang="en-US" sz="2800" dirty="0">
                <a:latin typeface="Times New Roman" panose="02020603050405020304" pitchFamily="18" charset="0"/>
                <a:cs typeface="Times New Roman" panose="02020603050405020304" pitchFamily="18" charset="0"/>
                <a:hlinkClick r:id="rId5"/>
              </a:rPr>
              <a:t>https://www.youtube.com/watch?v=CVM7FWttwsE</a:t>
            </a:r>
            <a:endParaRPr lang="en-US" sz="2800" dirty="0">
              <a:latin typeface="Times New Roman" panose="02020603050405020304" pitchFamily="18" charset="0"/>
              <a:cs typeface="Times New Roman" panose="02020603050405020304" pitchFamily="18" charset="0"/>
            </a:endParaRPr>
          </a:p>
          <a:p>
            <a:pPr algn="just">
              <a:lnSpc>
                <a:spcPct val="160000"/>
              </a:lnSpc>
            </a:pPr>
            <a:r>
              <a:rPr lang="en-US" sz="2800" dirty="0">
                <a:latin typeface="Times New Roman" panose="02020603050405020304" pitchFamily="18" charset="0"/>
                <a:cs typeface="Times New Roman" panose="02020603050405020304" pitchFamily="18" charset="0"/>
                <a:hlinkClick r:id="rId6"/>
              </a:rPr>
              <a:t>https://www.youtube.com/watch?v=np0-CSC8L1k</a:t>
            </a:r>
            <a:endParaRPr lang="en-US" sz="2800" dirty="0">
              <a:latin typeface="Times New Roman" panose="02020603050405020304" pitchFamily="18" charset="0"/>
              <a:cs typeface="Times New Roman" panose="02020603050405020304" pitchFamily="18" charset="0"/>
            </a:endParaRPr>
          </a:p>
          <a:p>
            <a:pPr>
              <a:lnSpc>
                <a:spcPct val="160000"/>
              </a:lnSpc>
            </a:pP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    </a:t>
            </a:r>
          </a:p>
          <a:p>
            <a:pPr marL="0" indent="0" algn="just">
              <a:buNone/>
            </a:pPr>
            <a:r>
              <a:rPr lang="en-US" sz="2200" dirty="0">
                <a:latin typeface="Times New Roman" panose="02020603050405020304" pitchFamily="18" charset="0"/>
                <a:cs typeface="Times New Roman" panose="02020603050405020304" pitchFamily="18" charset="0"/>
              </a:rPr>
              <a:t>          </a:t>
            </a:r>
            <a:endParaRPr lang="en-US" sz="2200"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9D5F35A-1C3B-4B52-AE9A-2B74F7191846}" type="datetime1">
              <a:rPr lang="en-US" smtClean="0"/>
              <a:t>1/27/2025</a:t>
            </a:fld>
            <a:endParaRPr lang="en-US"/>
          </a:p>
        </p:txBody>
      </p:sp>
      <p:sp>
        <p:nvSpPr>
          <p:cNvPr id="5" name="Footer Placeholder 4"/>
          <p:cNvSpPr>
            <a:spLocks noGrp="1"/>
          </p:cNvSpPr>
          <p:nvPr>
            <p:ph type="ftr" sz="quarter" idx="11"/>
          </p:nvPr>
        </p:nvSpPr>
        <p:spPr>
          <a:xfrm>
            <a:off x="1371600" y="6356350"/>
            <a:ext cx="6781800" cy="365125"/>
          </a:xfrm>
        </p:spPr>
        <p:txBody>
          <a:bodyPr/>
          <a:lstStyle/>
          <a:p>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150</a:t>
            </a:fld>
            <a:endParaRPr lang="en-US" dirty="0"/>
          </a:p>
        </p:txBody>
      </p:sp>
      <p:sp>
        <p:nvSpPr>
          <p:cNvPr id="7" name="Title 1"/>
          <p:cNvSpPr txBox="1">
            <a:spLocks/>
          </p:cNvSpPr>
          <p:nvPr/>
        </p:nvSpPr>
        <p:spPr>
          <a:xfrm>
            <a:off x="1371600" y="0"/>
            <a:ext cx="7772400" cy="99060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Faculty Video Links, YouTube &amp; NPTEL Video Links and Online Courses Details  </a:t>
            </a:r>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14786"/>
            <a:ext cx="8458200" cy="5541563"/>
          </a:xfrm>
        </p:spPr>
        <p:txBody>
          <a:bodyPr>
            <a:normAutofit lnSpcReduction="10000"/>
          </a:bodyPr>
          <a:lstStyle/>
          <a:p>
            <a:pPr algn="just"/>
            <a:r>
              <a:rPr lang="en-US" sz="2000" dirty="0">
                <a:latin typeface="Times New Roman" panose="02020603050405020304" pitchFamily="18" charset="0"/>
                <a:cs typeface="Times New Roman" panose="02020603050405020304" pitchFamily="18" charset="0"/>
              </a:rPr>
              <a:t>Dīgha Nikāya is the text of ______.</a:t>
            </a:r>
          </a:p>
          <a:p>
            <a:pPr marL="0" indent="0" algn="just">
              <a:buNone/>
            </a:pPr>
            <a:r>
              <a:rPr lang="en-US" sz="2000" dirty="0">
                <a:latin typeface="Times New Roman" panose="02020603050405020304" pitchFamily="18" charset="0"/>
                <a:cs typeface="Times New Roman" panose="02020603050405020304" pitchFamily="18" charset="0"/>
              </a:rPr>
              <a:t>              A. Jainism </a:t>
            </a:r>
          </a:p>
          <a:p>
            <a:pPr marL="0" indent="0" algn="just">
              <a:buNone/>
            </a:pPr>
            <a:r>
              <a:rPr lang="en-US" sz="2000" dirty="0">
                <a:latin typeface="Times New Roman" panose="02020603050405020304" pitchFamily="18" charset="0"/>
                <a:cs typeface="Times New Roman" panose="02020603050405020304" pitchFamily="18" charset="0"/>
              </a:rPr>
              <a:t>              B. Buddhist</a:t>
            </a:r>
          </a:p>
          <a:p>
            <a:pPr marL="0" indent="0" algn="just">
              <a:buNone/>
            </a:pPr>
            <a:r>
              <a:rPr lang="en-US" sz="2000" dirty="0">
                <a:latin typeface="Times New Roman" panose="02020603050405020304" pitchFamily="18" charset="0"/>
                <a:cs typeface="Times New Roman" panose="02020603050405020304" pitchFamily="18" charset="0"/>
              </a:rPr>
              <a:t>              C. Hindus</a:t>
            </a:r>
          </a:p>
          <a:p>
            <a:pPr marL="0" indent="0" algn="just">
              <a:buNone/>
            </a:pPr>
            <a:r>
              <a:rPr lang="en-US" sz="2000" dirty="0">
                <a:latin typeface="Times New Roman" panose="02020603050405020304" pitchFamily="18" charset="0"/>
                <a:cs typeface="Times New Roman" panose="02020603050405020304" pitchFamily="18" charset="0"/>
              </a:rPr>
              <a:t>              D. Muslim</a:t>
            </a:r>
          </a:p>
          <a:p>
            <a:pPr algn="just"/>
            <a:r>
              <a:rPr lang="en-US" sz="2000" dirty="0">
                <a:latin typeface="Times New Roman" panose="02020603050405020304" pitchFamily="18" charset="0"/>
                <a:cs typeface="Times New Roman" panose="02020603050405020304" pitchFamily="18" charset="0"/>
              </a:rPr>
              <a:t>What are types of marriage as stated by Manu? </a:t>
            </a:r>
          </a:p>
          <a:p>
            <a:pPr marL="0" indent="0" algn="just">
              <a:buNone/>
            </a:pPr>
            <a:r>
              <a:rPr lang="en-US" sz="2000" dirty="0">
                <a:latin typeface="Times New Roman" panose="02020603050405020304" pitchFamily="18" charset="0"/>
                <a:cs typeface="Times New Roman" panose="02020603050405020304" pitchFamily="18" charset="0"/>
              </a:rPr>
              <a:t>        A. Six</a:t>
            </a:r>
          </a:p>
          <a:p>
            <a:pPr marL="0" indent="0" algn="just">
              <a:buNone/>
            </a:pPr>
            <a:r>
              <a:rPr lang="en-US" sz="2000" dirty="0">
                <a:latin typeface="Times New Roman" panose="02020603050405020304" pitchFamily="18" charset="0"/>
                <a:cs typeface="Times New Roman" panose="02020603050405020304" pitchFamily="18" charset="0"/>
              </a:rPr>
              <a:t>        B. Seven</a:t>
            </a:r>
          </a:p>
          <a:p>
            <a:pPr marL="0" indent="0" algn="just">
              <a:buNone/>
            </a:pPr>
            <a:r>
              <a:rPr lang="en-US" sz="2000" dirty="0">
                <a:latin typeface="Times New Roman" panose="02020603050405020304" pitchFamily="18" charset="0"/>
                <a:cs typeface="Times New Roman" panose="02020603050405020304" pitchFamily="18" charset="0"/>
              </a:rPr>
              <a:t>        C. Eight</a:t>
            </a:r>
          </a:p>
          <a:p>
            <a:pPr marL="0" indent="0" algn="just">
              <a:buNone/>
            </a:pPr>
            <a:r>
              <a:rPr lang="en-US" sz="2000" dirty="0">
                <a:latin typeface="Times New Roman" panose="02020603050405020304" pitchFamily="18" charset="0"/>
                <a:cs typeface="Times New Roman" panose="02020603050405020304" pitchFamily="18" charset="0"/>
              </a:rPr>
              <a:t>        D. Nine</a:t>
            </a:r>
          </a:p>
          <a:p>
            <a:pPr algn="just"/>
            <a:r>
              <a:rPr lang="en-US" sz="2000" dirty="0">
                <a:latin typeface="Times New Roman" panose="02020603050405020304" pitchFamily="18" charset="0"/>
                <a:cs typeface="Times New Roman" panose="02020603050405020304" pitchFamily="18" charset="0"/>
              </a:rPr>
              <a:t>The theory of origin of state in ancient India stated that ‘Origin of state was based on divine creation’ </a:t>
            </a:r>
          </a:p>
          <a:p>
            <a:pPr marL="0" indent="0" algn="just">
              <a:buNone/>
            </a:pPr>
            <a:r>
              <a:rPr lang="en-US" sz="2000" dirty="0">
                <a:latin typeface="Times New Roman" panose="02020603050405020304" pitchFamily="18" charset="0"/>
                <a:cs typeface="Times New Roman" panose="02020603050405020304" pitchFamily="18" charset="0"/>
              </a:rPr>
              <a:t>        A. Evolutionary Origin Theory</a:t>
            </a:r>
          </a:p>
          <a:p>
            <a:pPr marL="0" indent="0" algn="just">
              <a:buNone/>
            </a:pPr>
            <a:r>
              <a:rPr lang="en-US" sz="2000" dirty="0">
                <a:latin typeface="Times New Roman" panose="02020603050405020304" pitchFamily="18" charset="0"/>
                <a:cs typeface="Times New Roman" panose="02020603050405020304" pitchFamily="18" charset="0"/>
              </a:rPr>
              <a:t>        B. Force Theory</a:t>
            </a:r>
          </a:p>
          <a:p>
            <a:pPr marL="0" indent="0" algn="just">
              <a:buNone/>
            </a:pPr>
            <a:r>
              <a:rPr lang="en-US" sz="2000" dirty="0">
                <a:latin typeface="Times New Roman" panose="02020603050405020304" pitchFamily="18" charset="0"/>
                <a:cs typeface="Times New Roman" panose="02020603050405020304" pitchFamily="18" charset="0"/>
              </a:rPr>
              <a:t>        C. Theory of Mystical origin</a:t>
            </a:r>
          </a:p>
          <a:p>
            <a:pPr marL="0" indent="0" algn="just">
              <a:buNone/>
            </a:pPr>
            <a:r>
              <a:rPr lang="en-US" sz="2000" dirty="0">
                <a:latin typeface="Times New Roman" panose="02020603050405020304" pitchFamily="18" charset="0"/>
                <a:cs typeface="Times New Roman" panose="02020603050405020304" pitchFamily="18" charset="0"/>
              </a:rPr>
              <a:t>        D. Contract Theory</a:t>
            </a:r>
          </a:p>
        </p:txBody>
      </p:sp>
      <p:sp>
        <p:nvSpPr>
          <p:cNvPr id="4" name="Date Placeholder 3"/>
          <p:cNvSpPr>
            <a:spLocks noGrp="1"/>
          </p:cNvSpPr>
          <p:nvPr>
            <p:ph type="dt" sz="half" idx="10"/>
          </p:nvPr>
        </p:nvSpPr>
        <p:spPr/>
        <p:txBody>
          <a:bodyPr/>
          <a:lstStyle/>
          <a:p>
            <a:fld id="{1B1F1BC9-55C1-4D79-9FF0-61792AB67EE2}" type="datetime1">
              <a:rPr lang="en-US" smtClean="0"/>
              <a:t>1/27/2025</a:t>
            </a:fld>
            <a:endParaRPr lang="en-US"/>
          </a:p>
        </p:txBody>
      </p:sp>
      <p:sp>
        <p:nvSpPr>
          <p:cNvPr id="5" name="Footer Placeholder 4"/>
          <p:cNvSpPr>
            <a:spLocks noGrp="1"/>
          </p:cNvSpPr>
          <p:nvPr>
            <p:ph type="ftr" sz="quarter" idx="11"/>
          </p:nvPr>
        </p:nvSpPr>
        <p:spPr>
          <a:xfrm>
            <a:off x="1524000" y="6324601"/>
            <a:ext cx="6477000" cy="396874"/>
          </a:xfrm>
        </p:spPr>
        <p:txBody>
          <a:bodyPr/>
          <a:lstStyle/>
          <a:p>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151</a:t>
            </a:fld>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
        <p:nvSpPr>
          <p:cNvPr id="8" name="Title 1"/>
          <p:cNvSpPr txBox="1">
            <a:spLocks/>
          </p:cNvSpPr>
          <p:nvPr/>
        </p:nvSpPr>
        <p:spPr>
          <a:xfrm>
            <a:off x="1371600" y="-1016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smtClean="0"/>
              <a:t>MCQ</a:t>
            </a:r>
            <a:endParaRPr lang="en-US"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22349"/>
            <a:ext cx="8229600" cy="5202637"/>
          </a:xfrm>
        </p:spPr>
        <p:txBody>
          <a:bodyPr>
            <a:normAutofit/>
          </a:bodyPr>
          <a:lstStyle/>
          <a:p>
            <a:pPr algn="just"/>
            <a:r>
              <a:rPr lang="en-US" sz="2200" dirty="0">
                <a:latin typeface="Times New Roman" panose="02020603050405020304" pitchFamily="18" charset="0"/>
                <a:cs typeface="Times New Roman" panose="02020603050405020304" pitchFamily="18" charset="0"/>
              </a:rPr>
              <a:t>James Mill divided Indian History into ____periods.</a:t>
            </a:r>
          </a:p>
          <a:p>
            <a:pPr marL="0" indent="0" algn="just">
              <a:buNone/>
            </a:pPr>
            <a:r>
              <a:rPr lang="en-US" sz="2200" dirty="0">
                <a:latin typeface="Times New Roman" panose="02020603050405020304" pitchFamily="18" charset="0"/>
                <a:cs typeface="Times New Roman" panose="02020603050405020304" pitchFamily="18" charset="0"/>
              </a:rPr>
              <a:t>     A.	Two</a:t>
            </a:r>
          </a:p>
          <a:p>
            <a:pPr marL="0" indent="0" algn="just">
              <a:buNone/>
            </a:pP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B.	Three</a:t>
            </a:r>
          </a:p>
          <a:p>
            <a:pPr marL="0" indent="0" algn="just">
              <a:buNone/>
            </a:pPr>
            <a:r>
              <a:rPr lang="en-US" sz="2200" dirty="0">
                <a:latin typeface="Times New Roman" panose="02020603050405020304" pitchFamily="18" charset="0"/>
                <a:cs typeface="Times New Roman" panose="02020603050405020304" pitchFamily="18" charset="0"/>
              </a:rPr>
              <a:t>     C.	Four</a:t>
            </a:r>
          </a:p>
          <a:p>
            <a:pPr marL="0" indent="0" algn="just">
              <a:buNone/>
            </a:pPr>
            <a:r>
              <a:rPr lang="en-US" sz="2200" dirty="0">
                <a:latin typeface="Times New Roman" panose="02020603050405020304" pitchFamily="18" charset="0"/>
                <a:cs typeface="Times New Roman" panose="02020603050405020304" pitchFamily="18" charset="0"/>
              </a:rPr>
              <a:t>     D.	Five</a:t>
            </a:r>
          </a:p>
          <a:p>
            <a:pPr marL="0" indent="0" algn="just">
              <a:buNone/>
            </a:pPr>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“The Early History of India” is written by______.</a:t>
            </a:r>
          </a:p>
          <a:p>
            <a:pPr marL="0" indent="0" algn="just">
              <a:buNone/>
            </a:pPr>
            <a:r>
              <a:rPr lang="en-US" sz="2200" dirty="0">
                <a:latin typeface="Times New Roman" panose="02020603050405020304" pitchFamily="18" charset="0"/>
                <a:cs typeface="Times New Roman" panose="02020603050405020304" pitchFamily="18" charset="0"/>
              </a:rPr>
              <a:t>      A.	Charles Grant</a:t>
            </a:r>
          </a:p>
          <a:p>
            <a:pPr marL="0" indent="0" algn="just">
              <a:buNone/>
            </a:pPr>
            <a:r>
              <a:rPr lang="en-US" sz="2200" dirty="0">
                <a:latin typeface="Times New Roman" panose="02020603050405020304" pitchFamily="18" charset="0"/>
                <a:cs typeface="Times New Roman" panose="02020603050405020304" pitchFamily="18" charset="0"/>
              </a:rPr>
              <a:t>      B.	Henry Thornton</a:t>
            </a:r>
          </a:p>
          <a:p>
            <a:pPr marL="0" indent="0" algn="just">
              <a:buNone/>
            </a:pPr>
            <a:r>
              <a:rPr lang="en-US" sz="2200" dirty="0">
                <a:latin typeface="Times New Roman" panose="02020603050405020304" pitchFamily="18" charset="0"/>
                <a:cs typeface="Times New Roman" panose="02020603050405020304" pitchFamily="18" charset="0"/>
              </a:rPr>
              <a:t>      C.	James Mill</a:t>
            </a:r>
          </a:p>
          <a:p>
            <a:pPr marL="0" indent="0" algn="just">
              <a:buNone/>
            </a:pPr>
            <a:r>
              <a:rPr lang="en-US" sz="2200" b="1" dirty="0">
                <a:latin typeface="Times New Roman" panose="02020603050405020304" pitchFamily="18" charset="0"/>
                <a:cs typeface="Times New Roman" panose="02020603050405020304" pitchFamily="18" charset="0"/>
              </a:rPr>
              <a:t>      D.	Vincent A. Smith</a:t>
            </a:r>
          </a:p>
          <a:p>
            <a:pPr algn="just"/>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123C2044-6B6D-4E2C-9BD0-4304862104AC}" type="datetime1">
              <a:rPr lang="en-US" smtClean="0"/>
              <a:t>1/27/2025</a:t>
            </a:fld>
            <a:endParaRPr lang="en-US"/>
          </a:p>
        </p:txBody>
      </p:sp>
      <p:sp>
        <p:nvSpPr>
          <p:cNvPr id="5" name="Footer Placeholder 4"/>
          <p:cNvSpPr>
            <a:spLocks noGrp="1"/>
          </p:cNvSpPr>
          <p:nvPr>
            <p:ph type="ftr" sz="quarter" idx="11"/>
          </p:nvPr>
        </p:nvSpPr>
        <p:spPr>
          <a:xfrm>
            <a:off x="1524000" y="6324601"/>
            <a:ext cx="6477000" cy="396874"/>
          </a:xfrm>
        </p:spPr>
        <p:txBody>
          <a:bodyPr/>
          <a:lstStyle/>
          <a:p>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152</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
        <p:nvSpPr>
          <p:cNvPr id="9" name="Title 1"/>
          <p:cNvSpPr txBox="1">
            <a:spLocks/>
          </p:cNvSpPr>
          <p:nvPr/>
        </p:nvSpPr>
        <p:spPr>
          <a:xfrm>
            <a:off x="1371600" y="-1016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smtClean="0"/>
              <a:t>MCQ</a:t>
            </a:r>
            <a:endParaRPr lang="en-US" dirty="0"/>
          </a:p>
        </p:txBody>
      </p:sp>
    </p:spTree>
    <p:extLst>
      <p:ext uri="{BB962C8B-B14F-4D97-AF65-F5344CB8AC3E}">
        <p14:creationId xmlns:p14="http://schemas.microsoft.com/office/powerpoint/2010/main" val="95349369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1"/>
            <a:ext cx="8229600" cy="5386785"/>
          </a:xfrm>
        </p:spPr>
        <p:txBody>
          <a:bodyPr>
            <a:normAutofit/>
          </a:bodyPr>
          <a:lstStyle/>
          <a:p>
            <a:pPr algn="just"/>
            <a:r>
              <a:rPr lang="en-US" sz="2200" dirty="0">
                <a:latin typeface="Times New Roman" panose="02020603050405020304" pitchFamily="18" charset="0"/>
                <a:cs typeface="Times New Roman" panose="02020603050405020304" pitchFamily="18" charset="0"/>
              </a:rPr>
              <a:t>What is Dāmpatya Dharma?</a:t>
            </a:r>
          </a:p>
          <a:p>
            <a:pPr marL="0" indent="0" algn="just">
              <a:buNone/>
            </a:pPr>
            <a:r>
              <a:rPr lang="en-US" sz="2200" dirty="0">
                <a:latin typeface="Times New Roman" panose="02020603050405020304" pitchFamily="18" charset="0"/>
                <a:cs typeface="Times New Roman" panose="02020603050405020304" pitchFamily="18" charset="0"/>
              </a:rPr>
              <a:t>     A.	Duties of woman</a:t>
            </a:r>
          </a:p>
          <a:p>
            <a:pPr marL="0" indent="0" algn="just">
              <a:buNone/>
            </a:pPr>
            <a:r>
              <a:rPr lang="en-US" sz="2200" dirty="0">
                <a:latin typeface="Times New Roman" panose="02020603050405020304" pitchFamily="18" charset="0"/>
                <a:cs typeface="Times New Roman" panose="02020603050405020304" pitchFamily="18" charset="0"/>
              </a:rPr>
              <a:t>     B.	Duties in the different stages of life</a:t>
            </a:r>
          </a:p>
          <a:p>
            <a:pPr marL="0" indent="0" algn="just">
              <a:buNone/>
            </a:pPr>
            <a:r>
              <a:rPr lang="en-US" sz="2200" dirty="0">
                <a:latin typeface="Times New Roman" panose="02020603050405020304" pitchFamily="18" charset="0"/>
                <a:cs typeface="Times New Roman" panose="02020603050405020304" pitchFamily="18" charset="0"/>
              </a:rPr>
              <a:t>     C.	Duties of husband and wife</a:t>
            </a:r>
          </a:p>
          <a:p>
            <a:pPr marL="0" indent="0" algn="just">
              <a:buNone/>
            </a:pPr>
            <a:r>
              <a:rPr lang="en-US" sz="2200" dirty="0">
                <a:latin typeface="Times New Roman" panose="02020603050405020304" pitchFamily="18" charset="0"/>
                <a:cs typeface="Times New Roman" panose="02020603050405020304" pitchFamily="18" charset="0"/>
              </a:rPr>
              <a:t>     D.	Duties during the crisis period</a:t>
            </a:r>
          </a:p>
          <a:p>
            <a:pPr marL="0" indent="0" algn="just">
              <a:buNone/>
            </a:pPr>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What is ‘mahāmātras’ mentioned in the Kautila’s Arthashāstra?</a:t>
            </a:r>
          </a:p>
          <a:p>
            <a:pPr marL="0" indent="0" algn="just">
              <a:buNone/>
            </a:pPr>
            <a:r>
              <a:rPr lang="en-US" sz="2200" dirty="0">
                <a:latin typeface="Times New Roman" panose="02020603050405020304" pitchFamily="18" charset="0"/>
                <a:cs typeface="Times New Roman" panose="02020603050405020304" pitchFamily="18" charset="0"/>
              </a:rPr>
              <a:t>     A.	Tirthas </a:t>
            </a:r>
          </a:p>
          <a:p>
            <a:pPr marL="0" indent="0" algn="just">
              <a:buNone/>
            </a:pPr>
            <a:r>
              <a:rPr lang="en-US" sz="2200" dirty="0">
                <a:latin typeface="Times New Roman" panose="02020603050405020304" pitchFamily="18" charset="0"/>
                <a:cs typeface="Times New Roman" panose="02020603050405020304" pitchFamily="18" charset="0"/>
              </a:rPr>
              <a:t>     B.	Amātya</a:t>
            </a:r>
          </a:p>
          <a:p>
            <a:pPr marL="0" indent="0" algn="just">
              <a:buNone/>
            </a:pPr>
            <a:r>
              <a:rPr lang="en-US" sz="2200" dirty="0">
                <a:latin typeface="Times New Roman" panose="02020603050405020304" pitchFamily="18" charset="0"/>
                <a:cs typeface="Times New Roman" panose="02020603050405020304" pitchFamily="18" charset="0"/>
              </a:rPr>
              <a:t>     C.	Adhyaksas</a:t>
            </a:r>
          </a:p>
          <a:p>
            <a:pPr marL="0" indent="0" algn="just">
              <a:buNone/>
            </a:pPr>
            <a:r>
              <a:rPr lang="en-US" sz="2200" dirty="0">
                <a:latin typeface="Times New Roman" panose="02020603050405020304" pitchFamily="18" charset="0"/>
                <a:cs typeface="Times New Roman" panose="02020603050405020304" pitchFamily="18" charset="0"/>
              </a:rPr>
              <a:t>     D.	Yogakshema</a:t>
            </a:r>
          </a:p>
          <a:p>
            <a:pPr algn="just"/>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D42439CA-09F0-429B-A6FB-BDA80AD13F3D}" type="datetime1">
              <a:rPr lang="en-US" smtClean="0"/>
              <a:t>1/27/2025</a:t>
            </a:fld>
            <a:endParaRPr lang="en-US"/>
          </a:p>
        </p:txBody>
      </p:sp>
      <p:sp>
        <p:nvSpPr>
          <p:cNvPr id="5" name="Footer Placeholder 4"/>
          <p:cNvSpPr>
            <a:spLocks noGrp="1"/>
          </p:cNvSpPr>
          <p:nvPr>
            <p:ph type="ftr" sz="quarter" idx="11"/>
          </p:nvPr>
        </p:nvSpPr>
        <p:spPr>
          <a:xfrm>
            <a:off x="1524000" y="6324601"/>
            <a:ext cx="6477000" cy="396874"/>
          </a:xfrm>
        </p:spPr>
        <p:txBody>
          <a:bodyPr/>
          <a:lstStyle/>
          <a:p>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153</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
        <p:nvSpPr>
          <p:cNvPr id="9" name="Title 1"/>
          <p:cNvSpPr txBox="1">
            <a:spLocks/>
          </p:cNvSpPr>
          <p:nvPr/>
        </p:nvSpPr>
        <p:spPr>
          <a:xfrm>
            <a:off x="1371600" y="-1016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Daily Quiz</a:t>
            </a:r>
          </a:p>
        </p:txBody>
      </p:sp>
    </p:spTree>
    <p:extLst>
      <p:ext uri="{BB962C8B-B14F-4D97-AF65-F5344CB8AC3E}">
        <p14:creationId xmlns:p14="http://schemas.microsoft.com/office/powerpoint/2010/main" val="234264122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1"/>
            <a:ext cx="8229600" cy="5386785"/>
          </a:xfrm>
        </p:spPr>
        <p:txBody>
          <a:bodyPr>
            <a:normAutofit lnSpcReduction="10000"/>
          </a:bodyPr>
          <a:lstStyle/>
          <a:p>
            <a:pPr algn="just"/>
            <a:r>
              <a:rPr lang="en-US" sz="2200" dirty="0">
                <a:latin typeface="Times New Roman" panose="02020603050405020304" pitchFamily="18" charset="0"/>
                <a:cs typeface="Times New Roman" panose="02020603050405020304" pitchFamily="18" charset="0"/>
              </a:rPr>
              <a:t>According to Kautilya, what is svadharma?</a:t>
            </a:r>
          </a:p>
          <a:p>
            <a:pPr marL="0" indent="0" algn="just">
              <a:buNone/>
            </a:pPr>
            <a:r>
              <a:rPr lang="en-US" sz="2200" dirty="0">
                <a:latin typeface="Times New Roman" panose="02020603050405020304" pitchFamily="18" charset="0"/>
                <a:cs typeface="Times New Roman" panose="02020603050405020304" pitchFamily="18" charset="0"/>
              </a:rPr>
              <a:t>      A.	Duty of senapati to do the welfare work and protect its people</a:t>
            </a:r>
          </a:p>
          <a:p>
            <a:pPr marL="0" indent="0" algn="just">
              <a:buNone/>
            </a:pPr>
            <a:r>
              <a:rPr lang="en-US" sz="2200" dirty="0">
                <a:latin typeface="Times New Roman" panose="02020603050405020304" pitchFamily="18" charset="0"/>
                <a:cs typeface="Times New Roman" panose="02020603050405020304" pitchFamily="18" charset="0"/>
              </a:rPr>
              <a:t>             from enemies</a:t>
            </a:r>
          </a:p>
          <a:p>
            <a:pPr marL="0" indent="0" algn="just">
              <a:buNone/>
            </a:pPr>
            <a:r>
              <a:rPr lang="en-US" sz="2200" dirty="0">
                <a:latin typeface="Times New Roman" panose="02020603050405020304" pitchFamily="18" charset="0"/>
                <a:cs typeface="Times New Roman" panose="02020603050405020304" pitchFamily="18" charset="0"/>
              </a:rPr>
              <a:t>      B.	Duty of Council of minister to protect the life of king </a:t>
            </a:r>
          </a:p>
          <a:p>
            <a:pPr marL="0" indent="0" algn="just">
              <a:buNone/>
            </a:pPr>
            <a:r>
              <a:rPr lang="en-US" sz="2200" dirty="0">
                <a:latin typeface="Times New Roman" panose="02020603050405020304" pitchFamily="18" charset="0"/>
                <a:cs typeface="Times New Roman" panose="02020603050405020304" pitchFamily="18" charset="0"/>
              </a:rPr>
              <a:t>      C.	Duty of King to protect the life, property and territory of his</a:t>
            </a:r>
          </a:p>
          <a:p>
            <a:pPr marL="0" indent="0" algn="just">
              <a:buNone/>
            </a:pPr>
            <a:r>
              <a:rPr lang="en-US" sz="2200" dirty="0">
                <a:latin typeface="Times New Roman" panose="02020603050405020304" pitchFamily="18" charset="0"/>
                <a:cs typeface="Times New Roman" panose="02020603050405020304" pitchFamily="18" charset="0"/>
              </a:rPr>
              <a:t>             people and kingdom</a:t>
            </a:r>
          </a:p>
          <a:p>
            <a:pPr marL="0" indent="0" algn="just">
              <a:buNone/>
            </a:pPr>
            <a:r>
              <a:rPr lang="en-US" sz="2200" dirty="0">
                <a:latin typeface="Times New Roman" panose="02020603050405020304" pitchFamily="18" charset="0"/>
                <a:cs typeface="Times New Roman" panose="02020603050405020304" pitchFamily="18" charset="0"/>
              </a:rPr>
              <a:t>      D.	Duty of Amatya to suggest welfare work and establish a </a:t>
            </a:r>
          </a:p>
          <a:p>
            <a:pPr marL="0" indent="0" algn="just">
              <a:buNone/>
            </a:pPr>
            <a:r>
              <a:rPr lang="en-US" sz="2200" dirty="0">
                <a:latin typeface="Times New Roman" panose="02020603050405020304" pitchFamily="18" charset="0"/>
                <a:cs typeface="Times New Roman" panose="02020603050405020304" pitchFamily="18" charset="0"/>
              </a:rPr>
              <a:t>             training centre for army </a:t>
            </a:r>
          </a:p>
          <a:p>
            <a:pPr algn="just"/>
            <a:r>
              <a:rPr lang="en-US" sz="2200" dirty="0">
                <a:latin typeface="Times New Roman" panose="02020603050405020304" pitchFamily="18" charset="0"/>
                <a:cs typeface="Times New Roman" panose="02020603050405020304" pitchFamily="18" charset="0"/>
              </a:rPr>
              <a:t>"Where the land is kingless die cloud, lightning wreathed and loud voiced, gives no rain to the earth”, is described about _____.</a:t>
            </a:r>
          </a:p>
          <a:p>
            <a:pPr marL="0" indent="0" algn="just">
              <a:buNone/>
            </a:pPr>
            <a:r>
              <a:rPr lang="en-US" sz="2200" dirty="0">
                <a:latin typeface="Times New Roman" panose="02020603050405020304" pitchFamily="18" charset="0"/>
                <a:cs typeface="Times New Roman" panose="02020603050405020304" pitchFamily="18" charset="0"/>
              </a:rPr>
              <a:t>      A.	Administration of any state </a:t>
            </a:r>
          </a:p>
          <a:p>
            <a:pPr marL="0" indent="0" algn="just">
              <a:buNone/>
            </a:pPr>
            <a:r>
              <a:rPr lang="en-US" sz="2200" dirty="0">
                <a:latin typeface="Times New Roman" panose="02020603050405020304" pitchFamily="18" charset="0"/>
                <a:cs typeface="Times New Roman" panose="02020603050405020304" pitchFamily="18" charset="0"/>
              </a:rPr>
              <a:t>      B.	Mantrina </a:t>
            </a:r>
          </a:p>
          <a:p>
            <a:pPr marL="0" indent="0" algn="just">
              <a:buNone/>
            </a:pPr>
            <a:r>
              <a:rPr lang="en-US" sz="2200" dirty="0">
                <a:latin typeface="Times New Roman" panose="02020603050405020304" pitchFamily="18" charset="0"/>
                <a:cs typeface="Times New Roman" panose="02020603050405020304" pitchFamily="18" charset="0"/>
              </a:rPr>
              <a:t>      C.	Political ideals in ancient India</a:t>
            </a:r>
          </a:p>
          <a:p>
            <a:pPr marL="0" indent="0" algn="just">
              <a:buNone/>
            </a:pPr>
            <a:r>
              <a:rPr lang="en-US" sz="2200" dirty="0">
                <a:latin typeface="Times New Roman" panose="02020603050405020304" pitchFamily="18" charset="0"/>
                <a:cs typeface="Times New Roman" panose="02020603050405020304" pitchFamily="18" charset="0"/>
              </a:rPr>
              <a:t>      D.	Kingship </a:t>
            </a:r>
          </a:p>
          <a:p>
            <a:pPr algn="just"/>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E247D8C1-AB79-4E83-9973-3DD84B52A4E3}" type="datetime1">
              <a:rPr lang="en-US" smtClean="0"/>
              <a:t>1/27/2025</a:t>
            </a:fld>
            <a:endParaRPr lang="en-US"/>
          </a:p>
        </p:txBody>
      </p:sp>
      <p:sp>
        <p:nvSpPr>
          <p:cNvPr id="5" name="Footer Placeholder 4"/>
          <p:cNvSpPr>
            <a:spLocks noGrp="1"/>
          </p:cNvSpPr>
          <p:nvPr>
            <p:ph type="ftr" sz="quarter" idx="11"/>
          </p:nvPr>
        </p:nvSpPr>
        <p:spPr>
          <a:xfrm>
            <a:off x="1524000" y="6324601"/>
            <a:ext cx="6477000" cy="396874"/>
          </a:xfrm>
        </p:spPr>
        <p:txBody>
          <a:bodyPr/>
          <a:lstStyle/>
          <a:p>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154</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
        <p:nvSpPr>
          <p:cNvPr id="9" name="Title 1"/>
          <p:cNvSpPr txBox="1">
            <a:spLocks/>
          </p:cNvSpPr>
          <p:nvPr/>
        </p:nvSpPr>
        <p:spPr>
          <a:xfrm>
            <a:off x="1371600" y="-1016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Daily Quiz</a:t>
            </a:r>
          </a:p>
        </p:txBody>
      </p:sp>
    </p:spTree>
    <p:extLst>
      <p:ext uri="{BB962C8B-B14F-4D97-AF65-F5344CB8AC3E}">
        <p14:creationId xmlns:p14="http://schemas.microsoft.com/office/powerpoint/2010/main" val="323747729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D053-C45D-409A-8C51-12FF2E8EF27B}"/>
              </a:ext>
            </a:extLst>
          </p:cNvPr>
          <p:cNvSpPr>
            <a:spLocks noGrp="1"/>
          </p:cNvSpPr>
          <p:nvPr>
            <p:ph type="ctrTitle"/>
          </p:nvPr>
        </p:nvSpPr>
        <p:spPr>
          <a:xfrm>
            <a:off x="0" y="0"/>
            <a:ext cx="9144000" cy="685800"/>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p>
            <a:pPr eaLnBrk="1" hangingPunct="1"/>
            <a:r>
              <a:rPr lang="en-US" sz="2800" dirty="0"/>
              <a:t>Glossary Questions</a:t>
            </a:r>
          </a:p>
        </p:txBody>
      </p:sp>
      <p:sp>
        <p:nvSpPr>
          <p:cNvPr id="128004" name="Rectangle 10">
            <a:extLst>
              <a:ext uri="{FF2B5EF4-FFF2-40B4-BE49-F238E27FC236}">
                <a16:creationId xmlns:a16="http://schemas.microsoft.com/office/drawing/2014/main" id="{2EBC3B8D-47E8-4FEE-9309-740D2DE9CB72}"/>
              </a:ext>
            </a:extLst>
          </p:cNvPr>
          <p:cNvSpPr>
            <a:spLocks noChangeArrowheads="1"/>
          </p:cNvSpPr>
          <p:nvPr/>
        </p:nvSpPr>
        <p:spPr bwMode="auto">
          <a:xfrm>
            <a:off x="0" y="914400"/>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8005" name="Text Box 3">
            <a:extLst>
              <a:ext uri="{FF2B5EF4-FFF2-40B4-BE49-F238E27FC236}">
                <a16:creationId xmlns:a16="http://schemas.microsoft.com/office/drawing/2014/main" id="{67EF2FA4-9BD1-4E71-BE8C-A499959825B1}"/>
              </a:ext>
            </a:extLst>
          </p:cNvPr>
          <p:cNvSpPr txBox="1">
            <a:spLocks noChangeArrowheads="1"/>
          </p:cNvSpPr>
          <p:nvPr/>
        </p:nvSpPr>
        <p:spPr bwMode="auto">
          <a:xfrm>
            <a:off x="301625" y="46038"/>
            <a:ext cx="598488" cy="24765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8006" name="Text Box 2">
            <a:extLst>
              <a:ext uri="{FF2B5EF4-FFF2-40B4-BE49-F238E27FC236}">
                <a16:creationId xmlns:a16="http://schemas.microsoft.com/office/drawing/2014/main" id="{634C78A7-1449-4E84-9E4C-6062AE338F4E}"/>
              </a:ext>
            </a:extLst>
          </p:cNvPr>
          <p:cNvSpPr txBox="1">
            <a:spLocks noChangeArrowheads="1"/>
          </p:cNvSpPr>
          <p:nvPr/>
        </p:nvSpPr>
        <p:spPr bwMode="auto">
          <a:xfrm>
            <a:off x="-28575" y="238125"/>
            <a:ext cx="476250" cy="24765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Footer Placeholder 2">
            <a:extLst>
              <a:ext uri="{FF2B5EF4-FFF2-40B4-BE49-F238E27FC236}">
                <a16:creationId xmlns:a16="http://schemas.microsoft.com/office/drawing/2014/main" id="{D56C7E4B-41CF-456A-ABA2-6BBA08729372}"/>
              </a:ext>
            </a:extLst>
          </p:cNvPr>
          <p:cNvSpPr>
            <a:spLocks noGrp="1"/>
          </p:cNvSpPr>
          <p:nvPr>
            <p:ph type="ftr" sz="quarter" idx="11"/>
          </p:nvPr>
        </p:nvSpPr>
        <p:spPr>
          <a:xfrm>
            <a:off x="1905000" y="6356350"/>
            <a:ext cx="6172200" cy="365125"/>
          </a:xfrm>
        </p:spPr>
        <p:txBody>
          <a:bodyPr/>
          <a:lstStyle/>
          <a:p>
            <a:r>
              <a:rPr lang="en-US" dirty="0" smtClean="0"/>
              <a:t>Ms. Neha Singh    Essence of Indian Traditional Knowledge              Unit </a:t>
            </a:r>
            <a:r>
              <a:rPr lang="en-US" dirty="0"/>
              <a:t>I</a:t>
            </a:r>
          </a:p>
        </p:txBody>
      </p:sp>
      <p:sp>
        <p:nvSpPr>
          <p:cNvPr id="128008" name="Slide Number Placeholder 3">
            <a:extLst>
              <a:ext uri="{FF2B5EF4-FFF2-40B4-BE49-F238E27FC236}">
                <a16:creationId xmlns:a16="http://schemas.microsoft.com/office/drawing/2014/main" id="{23671232-6244-42AC-A018-4F9A75FF7D1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7632403-6559-4609-83B3-D7BE3E3B5644}"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155</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5" name="Date Placeholder 4">
            <a:extLst>
              <a:ext uri="{FF2B5EF4-FFF2-40B4-BE49-F238E27FC236}">
                <a16:creationId xmlns:a16="http://schemas.microsoft.com/office/drawing/2014/main" id="{A12AE8B0-A472-43A8-8B98-10EEDA0C0469}"/>
              </a:ext>
            </a:extLst>
          </p:cNvPr>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B9FF50-56CB-4342-9F05-ECC0E4B2D435}"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1/27/2025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F4021099-108A-44D9-AD07-76FCBE6FA745}"/>
              </a:ext>
            </a:extLst>
          </p:cNvPr>
          <p:cNvSpPr txBox="1"/>
          <p:nvPr/>
        </p:nvSpPr>
        <p:spPr>
          <a:xfrm>
            <a:off x="228601" y="1306513"/>
            <a:ext cx="8839200" cy="3078535"/>
          </a:xfrm>
          <a:prstGeom prst="rect">
            <a:avLst/>
          </a:prstGeom>
          <a:noFill/>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Pick the correct answer from given Glossary</a:t>
            </a:r>
          </a:p>
          <a:p>
            <a:pPr marL="0" marR="0" lvl="0" indent="0" defTabSz="914400" rtl="0" eaLnBrk="0" fontAlgn="base" latinLnBrk="0" hangingPunct="0">
              <a:lnSpc>
                <a:spcPct val="150000"/>
              </a:lnSpc>
              <a:spcBef>
                <a:spcPct val="0"/>
              </a:spcBef>
              <a:spcAft>
                <a:spcPct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Grihasthāshram   </a:t>
            </a:r>
            <a:r>
              <a:rPr lang="en-US" sz="2200" dirty="0">
                <a:latin typeface="Times New Roman" panose="02020603050405020304" pitchFamily="18" charset="0"/>
                <a:cs typeface="Times New Roman" panose="02020603050405020304" pitchFamily="18" charset="0"/>
              </a:rPr>
              <a:t>Brahmacharyāshrama  Vānaprasthāsharma</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Sanyāsāshrama</a:t>
            </a:r>
          </a:p>
          <a:p>
            <a:pPr marL="342900" marR="0" lvl="0" indent="-342900" algn="just" defTabSz="914400" rtl="0" eaLnBrk="0" fontAlgn="base" latinLnBrk="0" hangingPunct="0">
              <a:lnSpc>
                <a:spcPct val="150000"/>
              </a:lnSpc>
              <a:spcBef>
                <a:spcPct val="0"/>
              </a:spcBef>
              <a:spcAft>
                <a:spcPct val="0"/>
              </a:spcAft>
              <a:buClrTx/>
              <a:buSzTx/>
              <a:buFontTx/>
              <a:buAutoNum type="arabicPeriod"/>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Stage of Householder, is known as______. </a:t>
            </a:r>
          </a:p>
          <a:p>
            <a:pPr marL="342900" marR="0" lvl="0" indent="-342900" algn="just" defTabSz="914400" rtl="0" eaLnBrk="0" fontAlgn="base" latinLnBrk="0" hangingPunct="0">
              <a:lnSpc>
                <a:spcPct val="150000"/>
              </a:lnSpc>
              <a:spcBef>
                <a:spcPct val="0"/>
              </a:spcBef>
              <a:spcAft>
                <a:spcPct val="0"/>
              </a:spcAft>
              <a:buClrTx/>
              <a:buSzTx/>
              <a:buFontTx/>
              <a:buAutoNum type="arabicPeriod"/>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Stage of Studentship, is known as______. </a:t>
            </a:r>
          </a:p>
          <a:p>
            <a:pPr marL="342900" marR="0" lvl="0" indent="-342900" algn="just" defTabSz="914400" rtl="0" eaLnBrk="0" fontAlgn="base" latinLnBrk="0" hangingPunct="0">
              <a:lnSpc>
                <a:spcPct val="150000"/>
              </a:lnSpc>
              <a:spcBef>
                <a:spcPct val="0"/>
              </a:spcBef>
              <a:spcAft>
                <a:spcPct val="0"/>
              </a:spcAft>
              <a:buClrTx/>
              <a:buSzTx/>
              <a:buFontTx/>
              <a:buAutoNum type="arabicPeriod"/>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Stage of Retirement from Active Life, is known as______.</a:t>
            </a:r>
          </a:p>
          <a:p>
            <a:pPr marL="342900" marR="0" lvl="0" indent="-342900" algn="just" defTabSz="914400" rtl="0" eaLnBrk="0" fontAlgn="base" latinLnBrk="0" hangingPunct="0">
              <a:lnSpc>
                <a:spcPct val="150000"/>
              </a:lnSpc>
              <a:spcBef>
                <a:spcPct val="0"/>
              </a:spcBef>
              <a:spcAft>
                <a:spcPct val="0"/>
              </a:spcAft>
              <a:buClrTx/>
              <a:buSzTx/>
              <a:buFontTx/>
              <a:buAutoNum type="arabicPeriod"/>
              <a:tabLst/>
              <a:defRPr/>
            </a:pPr>
            <a:r>
              <a:rPr lang="en-US" sz="2200" dirty="0">
                <a:solidFill>
                  <a:prstClr val="black"/>
                </a:solidFill>
                <a:latin typeface="Times New Roman" panose="02020603050405020304" pitchFamily="18" charset="0"/>
                <a:cs typeface="Times New Roman" panose="02020603050405020304" pitchFamily="18" charset="0"/>
              </a:rPr>
              <a:t>T</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he Stage of Renunciation or Wandering Mystic is known as______.</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C1DB503-7C37-4CDE-AF5A-E98C9E63338C}" type="datetime1">
              <a:rPr lang="en-US" smtClean="0"/>
              <a:t>1/27/2025</a:t>
            </a:fld>
            <a:endParaRPr lang="en-US"/>
          </a:p>
        </p:txBody>
      </p:sp>
      <p:sp>
        <p:nvSpPr>
          <p:cNvPr id="5" name="Footer Placeholder 4"/>
          <p:cNvSpPr>
            <a:spLocks noGrp="1"/>
          </p:cNvSpPr>
          <p:nvPr>
            <p:ph type="ftr" sz="quarter" idx="11"/>
          </p:nvPr>
        </p:nvSpPr>
        <p:spPr>
          <a:xfrm>
            <a:off x="1752600" y="6324601"/>
            <a:ext cx="6248400" cy="336549"/>
          </a:xfrm>
        </p:spPr>
        <p:txBody>
          <a:bodyPr/>
          <a:lstStyle/>
          <a:p>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156</a:t>
            </a:fld>
            <a:endParaRPr lang="en-US"/>
          </a:p>
        </p:txBody>
      </p:sp>
      <p:sp>
        <p:nvSpPr>
          <p:cNvPr id="7" name="Title 1"/>
          <p:cNvSpPr txBox="1">
            <a:spLocks/>
          </p:cNvSpPr>
          <p:nvPr/>
        </p:nvSpPr>
        <p:spPr>
          <a:xfrm>
            <a:off x="1371600" y="1"/>
            <a:ext cx="7772400" cy="5333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Old Question Papers</a:t>
            </a:r>
          </a:p>
        </p:txBody>
      </p:sp>
      <p:sp>
        <p:nvSpPr>
          <p:cNvPr id="3" name="Content Placeholder 2">
            <a:extLst>
              <a:ext uri="{FF2B5EF4-FFF2-40B4-BE49-F238E27FC236}">
                <a16:creationId xmlns:a16="http://schemas.microsoft.com/office/drawing/2014/main" id="{D0E51594-C90B-4B7E-8724-D6DE9DAD20F3}"/>
              </a:ext>
            </a:extLst>
          </p:cNvPr>
          <p:cNvSpPr>
            <a:spLocks noGrp="1"/>
          </p:cNvSpPr>
          <p:nvPr>
            <p:ph idx="1"/>
          </p:nvPr>
        </p:nvSpPr>
        <p:spPr/>
        <p:txBody>
          <a:bodyPr/>
          <a:lstStyle/>
          <a:p>
            <a:endParaRPr lang="en-US" dirty="0"/>
          </a:p>
        </p:txBody>
      </p:sp>
      <p:pic>
        <p:nvPicPr>
          <p:cNvPr id="10" name="Picture 9">
            <a:extLst>
              <a:ext uri="{FF2B5EF4-FFF2-40B4-BE49-F238E27FC236}">
                <a16:creationId xmlns:a16="http://schemas.microsoft.com/office/drawing/2014/main" id="{7D01A205-F45C-4A67-A2CB-808E88501FEF}"/>
              </a:ext>
            </a:extLst>
          </p:cNvPr>
          <p:cNvPicPr>
            <a:picLocks noChangeAspect="1"/>
          </p:cNvPicPr>
          <p:nvPr/>
        </p:nvPicPr>
        <p:blipFill>
          <a:blip r:embed="rId2"/>
          <a:stretch>
            <a:fillRect/>
          </a:stretch>
        </p:blipFill>
        <p:spPr>
          <a:xfrm>
            <a:off x="152400" y="609600"/>
            <a:ext cx="8762999" cy="5715001"/>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3"/>
            <a:ext cx="1295400" cy="603348"/>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C1DB503-7C37-4CDE-AF5A-E98C9E63338C}" type="datetime1">
              <a:rPr lang="en-US" smtClean="0"/>
              <a:t>1/27/2025</a:t>
            </a:fld>
            <a:endParaRPr lang="en-US"/>
          </a:p>
        </p:txBody>
      </p:sp>
      <p:sp>
        <p:nvSpPr>
          <p:cNvPr id="5" name="Footer Placeholder 4"/>
          <p:cNvSpPr>
            <a:spLocks noGrp="1"/>
          </p:cNvSpPr>
          <p:nvPr>
            <p:ph type="ftr" sz="quarter" idx="11"/>
          </p:nvPr>
        </p:nvSpPr>
        <p:spPr>
          <a:xfrm>
            <a:off x="1752600" y="6324601"/>
            <a:ext cx="6248400" cy="336549"/>
          </a:xfrm>
        </p:spPr>
        <p:txBody>
          <a:bodyPr/>
          <a:lstStyle/>
          <a:p>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157</a:t>
            </a:fld>
            <a:endParaRPr lang="en-US"/>
          </a:p>
        </p:txBody>
      </p:sp>
      <p:sp>
        <p:nvSpPr>
          <p:cNvPr id="7" name="Title 1"/>
          <p:cNvSpPr txBox="1">
            <a:spLocks/>
          </p:cNvSpPr>
          <p:nvPr/>
        </p:nvSpPr>
        <p:spPr>
          <a:xfrm>
            <a:off x="1371600" y="2"/>
            <a:ext cx="7772400" cy="501648"/>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Old Question Papers</a:t>
            </a:r>
          </a:p>
        </p:txBody>
      </p:sp>
      <p:sp>
        <p:nvSpPr>
          <p:cNvPr id="3" name="Content Placeholder 2">
            <a:extLst>
              <a:ext uri="{FF2B5EF4-FFF2-40B4-BE49-F238E27FC236}">
                <a16:creationId xmlns:a16="http://schemas.microsoft.com/office/drawing/2014/main" id="{69534340-A769-4E7C-86F3-FE278368C474}"/>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16994A45-B3CC-45FB-9590-C07EEB3C00EF}"/>
              </a:ext>
            </a:extLst>
          </p:cNvPr>
          <p:cNvPicPr>
            <a:picLocks noChangeAspect="1"/>
          </p:cNvPicPr>
          <p:nvPr/>
        </p:nvPicPr>
        <p:blipFill>
          <a:blip r:embed="rId2"/>
          <a:stretch>
            <a:fillRect/>
          </a:stretch>
        </p:blipFill>
        <p:spPr>
          <a:xfrm>
            <a:off x="228601" y="731836"/>
            <a:ext cx="8763000" cy="5592765"/>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693835"/>
          </a:xfrm>
          <a:prstGeom prst="rect">
            <a:avLst/>
          </a:prstGeom>
        </p:spPr>
      </p:pic>
    </p:spTree>
    <p:extLst>
      <p:ext uri="{BB962C8B-B14F-4D97-AF65-F5344CB8AC3E}">
        <p14:creationId xmlns:p14="http://schemas.microsoft.com/office/powerpoint/2010/main" val="143262626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A431E7A-1977-4E4F-A7E3-CEE5619FD3DF}"/>
              </a:ext>
            </a:extLst>
          </p:cNvPr>
          <p:cNvPicPr>
            <a:picLocks noGrp="1" noChangeAspect="1"/>
          </p:cNvPicPr>
          <p:nvPr>
            <p:ph idx="1"/>
          </p:nvPr>
        </p:nvPicPr>
        <p:blipFill>
          <a:blip r:embed="rId2"/>
          <a:stretch>
            <a:fillRect/>
          </a:stretch>
        </p:blipFill>
        <p:spPr>
          <a:xfrm>
            <a:off x="228600" y="1022350"/>
            <a:ext cx="8610600" cy="5302250"/>
          </a:xfrm>
        </p:spPr>
      </p:pic>
      <p:sp>
        <p:nvSpPr>
          <p:cNvPr id="4" name="Date Placeholder 3"/>
          <p:cNvSpPr>
            <a:spLocks noGrp="1"/>
          </p:cNvSpPr>
          <p:nvPr>
            <p:ph type="dt" sz="half" idx="10"/>
          </p:nvPr>
        </p:nvSpPr>
        <p:spPr/>
        <p:txBody>
          <a:bodyPr/>
          <a:lstStyle/>
          <a:p>
            <a:fld id="{FC1DB503-7C37-4CDE-AF5A-E98C9E63338C}" type="datetime1">
              <a:rPr lang="en-US" smtClean="0"/>
              <a:t>1/27/2025</a:t>
            </a:fld>
            <a:endParaRPr lang="en-US"/>
          </a:p>
        </p:txBody>
      </p:sp>
      <p:sp>
        <p:nvSpPr>
          <p:cNvPr id="5" name="Footer Placeholder 4"/>
          <p:cNvSpPr>
            <a:spLocks noGrp="1"/>
          </p:cNvSpPr>
          <p:nvPr>
            <p:ph type="ftr" sz="quarter" idx="11"/>
          </p:nvPr>
        </p:nvSpPr>
        <p:spPr>
          <a:xfrm>
            <a:off x="1752600" y="6324601"/>
            <a:ext cx="6248400" cy="336549"/>
          </a:xfrm>
        </p:spPr>
        <p:txBody>
          <a:bodyPr/>
          <a:lstStyle/>
          <a:p>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158</a:t>
            </a:fld>
            <a:endParaRPr lang="en-US"/>
          </a:p>
        </p:txBody>
      </p:sp>
      <p:sp>
        <p:nvSpPr>
          <p:cNvPr id="7" name="Title 1"/>
          <p:cNvSpPr txBox="1">
            <a:spLocks/>
          </p:cNvSpPr>
          <p:nvPr/>
        </p:nvSpPr>
        <p:spPr>
          <a:xfrm>
            <a:off x="1371600" y="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Old Question Papers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0982711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7EB68F5-D4E8-4B91-9EE9-E0B4D8169428}" type="datetime1">
              <a:rPr lang="en-US" smtClean="0"/>
              <a:t>1/27/2025</a:t>
            </a:fld>
            <a:endParaRPr lang="en-US"/>
          </a:p>
        </p:txBody>
      </p:sp>
      <p:sp>
        <p:nvSpPr>
          <p:cNvPr id="5" name="Footer Placeholder 4"/>
          <p:cNvSpPr>
            <a:spLocks noGrp="1"/>
          </p:cNvSpPr>
          <p:nvPr>
            <p:ph type="ftr" sz="quarter" idx="11"/>
          </p:nvPr>
        </p:nvSpPr>
        <p:spPr>
          <a:xfrm>
            <a:off x="1752600" y="6324601"/>
            <a:ext cx="6248400" cy="336549"/>
          </a:xfrm>
        </p:spPr>
        <p:txBody>
          <a:bodyPr/>
          <a:lstStyle/>
          <a:p>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159</a:t>
            </a:fld>
            <a:endParaRPr lang="en-US"/>
          </a:p>
        </p:txBody>
      </p:sp>
      <p:sp>
        <p:nvSpPr>
          <p:cNvPr id="7" name="Title 1"/>
          <p:cNvSpPr txBox="1">
            <a:spLocks/>
          </p:cNvSpPr>
          <p:nvPr/>
        </p:nvSpPr>
        <p:spPr>
          <a:xfrm>
            <a:off x="1371600" y="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Old Question Papers</a:t>
            </a:r>
          </a:p>
        </p:txBody>
      </p:sp>
      <p:pic>
        <p:nvPicPr>
          <p:cNvPr id="9" name="Picture 8">
            <a:extLst>
              <a:ext uri="{FF2B5EF4-FFF2-40B4-BE49-F238E27FC236}">
                <a16:creationId xmlns:a16="http://schemas.microsoft.com/office/drawing/2014/main" id="{E224EE9C-B296-445B-88A4-3F443BA812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672309"/>
          </a:xfrm>
          <a:prstGeom prst="rect">
            <a:avLst/>
          </a:prstGeom>
        </p:spPr>
      </p:pic>
      <p:pic>
        <p:nvPicPr>
          <p:cNvPr id="11" name="Content Placeholder 10">
            <a:extLst>
              <a:ext uri="{FF2B5EF4-FFF2-40B4-BE49-F238E27FC236}">
                <a16:creationId xmlns:a16="http://schemas.microsoft.com/office/drawing/2014/main" id="{DF829BAB-8C8E-4979-8BF6-CAD6D7A16580}"/>
              </a:ext>
            </a:extLst>
          </p:cNvPr>
          <p:cNvPicPr>
            <a:picLocks noGrp="1" noChangeAspect="1"/>
          </p:cNvPicPr>
          <p:nvPr>
            <p:ph idx="1"/>
          </p:nvPr>
        </p:nvPicPr>
        <p:blipFill>
          <a:blip r:embed="rId3"/>
          <a:stretch>
            <a:fillRect/>
          </a:stretch>
        </p:blipFill>
        <p:spPr>
          <a:xfrm>
            <a:off x="457201" y="838200"/>
            <a:ext cx="8458200" cy="5426076"/>
          </a:xfrm>
        </p:spPr>
      </p:pic>
    </p:spTree>
    <p:extLst>
      <p:ext uri="{BB962C8B-B14F-4D97-AF65-F5344CB8AC3E}">
        <p14:creationId xmlns:p14="http://schemas.microsoft.com/office/powerpoint/2010/main" val="2920957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C2404-1C2D-438E-9901-C64F597E0AEB}"/>
              </a:ext>
            </a:extLst>
          </p:cNvPr>
          <p:cNvSpPr>
            <a:spLocks noGrp="1"/>
          </p:cNvSpPr>
          <p:nvPr>
            <p:ph type="ctrTitle"/>
          </p:nvPr>
        </p:nvSpPr>
        <p:spPr>
          <a:xfrm>
            <a:off x="0" y="0"/>
            <a:ext cx="9144000" cy="685800"/>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p>
            <a:pPr eaLnBrk="1" hangingPunct="1"/>
            <a:r>
              <a:rPr lang="en-US" sz="2800" dirty="0"/>
              <a:t>Question Paper Template</a:t>
            </a:r>
          </a:p>
        </p:txBody>
      </p:sp>
      <p:sp>
        <p:nvSpPr>
          <p:cNvPr id="3" name="Footer Placeholder 2">
            <a:extLst>
              <a:ext uri="{FF2B5EF4-FFF2-40B4-BE49-F238E27FC236}">
                <a16:creationId xmlns:a16="http://schemas.microsoft.com/office/drawing/2014/main" id="{1C5CF59B-8D11-41BF-B83F-87AA845278D2}"/>
              </a:ext>
            </a:extLst>
          </p:cNvPr>
          <p:cNvSpPr>
            <a:spLocks noGrp="1"/>
          </p:cNvSpPr>
          <p:nvPr>
            <p:ph type="ftr" sz="quarter" idx="11"/>
          </p:nvPr>
        </p:nvSpPr>
        <p:spPr>
          <a:xfrm>
            <a:off x="1828800" y="6356349"/>
            <a:ext cx="6096000" cy="365125"/>
          </a:xfrm>
        </p:spPr>
        <p:txBody>
          <a:bodyPr/>
          <a:lstStyle/>
          <a:p>
            <a:pPr lvl="0">
              <a:spcBef>
                <a:spcPct val="20000"/>
              </a:spcBef>
              <a:defRPr/>
            </a:pPr>
            <a:r>
              <a:rPr lang="en-US" dirty="0" smtClean="0"/>
              <a:t>Ms. Neha Singh    Essence of Indian Traditional Knowledge              Unit </a:t>
            </a:r>
            <a:r>
              <a:rPr lang="en-US" dirty="0"/>
              <a:t>I</a:t>
            </a:r>
          </a:p>
        </p:txBody>
      </p:sp>
      <p:sp>
        <p:nvSpPr>
          <p:cNvPr id="33798" name="Slide Number Placeholder 3">
            <a:extLst>
              <a:ext uri="{FF2B5EF4-FFF2-40B4-BE49-F238E27FC236}">
                <a16:creationId xmlns:a16="http://schemas.microsoft.com/office/drawing/2014/main" id="{A5DDDD1E-F9E2-4160-B301-5F010456684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77362F-ADA8-4B45-A335-A204D5EA3457}"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5" name="Date Placeholder 4">
            <a:extLst>
              <a:ext uri="{FF2B5EF4-FFF2-40B4-BE49-F238E27FC236}">
                <a16:creationId xmlns:a16="http://schemas.microsoft.com/office/drawing/2014/main" id="{DB67B937-EC8C-440D-A513-B244DD63A2B4}"/>
              </a:ext>
            </a:extLst>
          </p:cNvPr>
          <p:cNvSpPr>
            <a:spLocks noGrp="1"/>
          </p:cNvSpPr>
          <p:nvPr>
            <p:ph type="dt" sz="quarter" idx="10"/>
          </p:nvPr>
        </p:nvSpPr>
        <p:spPr>
          <a:xfrm>
            <a:off x="441960" y="6356350"/>
            <a:ext cx="2133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F07312B-442E-41F1-B36F-5FAE2323167B}"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1/27/2025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4BAFB975-EFC9-49BE-BD7F-AA44D77A95DC}"/>
              </a:ext>
            </a:extLst>
          </p:cNvPr>
          <p:cNvPicPr>
            <a:picLocks noChangeAspect="1"/>
          </p:cNvPicPr>
          <p:nvPr/>
        </p:nvPicPr>
        <p:blipFill>
          <a:blip r:embed="rId3"/>
          <a:stretch>
            <a:fillRect/>
          </a:stretch>
        </p:blipFill>
        <p:spPr>
          <a:xfrm>
            <a:off x="80962" y="762000"/>
            <a:ext cx="8834437" cy="559434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253"/>
            <a:ext cx="1295400" cy="679548"/>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5365750"/>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Describe the different theories of the origin of state in Ancient India.</a:t>
            </a:r>
          </a:p>
          <a:p>
            <a:pPr algn="just">
              <a:lnSpc>
                <a:spcPct val="150000"/>
              </a:lnSpc>
            </a:pPr>
            <a:r>
              <a:rPr lang="en-US" sz="2200" dirty="0">
                <a:latin typeface="Times New Roman" panose="02020603050405020304" pitchFamily="18" charset="0"/>
                <a:cs typeface="Times New Roman" panose="02020603050405020304" pitchFamily="18" charset="0"/>
              </a:rPr>
              <a:t>Explain the Kautilya’s SAPTANGA theory of state.</a:t>
            </a:r>
          </a:p>
          <a:p>
            <a:pPr algn="just">
              <a:lnSpc>
                <a:spcPct val="150000"/>
              </a:lnSpc>
            </a:pPr>
            <a:r>
              <a:rPr lang="en-US" sz="2200" dirty="0">
                <a:latin typeface="Times New Roman" panose="02020603050405020304" pitchFamily="18" charset="0"/>
                <a:cs typeface="Times New Roman" panose="02020603050405020304" pitchFamily="18" charset="0"/>
              </a:rPr>
              <a:t>What are the stages of life in ancient India? Explain each of them.</a:t>
            </a:r>
          </a:p>
          <a:p>
            <a:pPr algn="just">
              <a:lnSpc>
                <a:spcPct val="150000"/>
              </a:lnSpc>
            </a:pPr>
            <a:r>
              <a:rPr lang="en-US" sz="2200" dirty="0">
                <a:latin typeface="Times New Roman" panose="02020603050405020304" pitchFamily="18" charset="0"/>
                <a:cs typeface="Times New Roman" panose="02020603050405020304" pitchFamily="18" charset="0"/>
              </a:rPr>
              <a:t>Explain the condition of slaves in ancient India.</a:t>
            </a:r>
          </a:p>
          <a:p>
            <a:pPr algn="just">
              <a:lnSpc>
                <a:spcPct val="150000"/>
              </a:lnSpc>
            </a:pPr>
            <a:r>
              <a:rPr lang="en-US" sz="2200" dirty="0">
                <a:latin typeface="Times New Roman" panose="02020603050405020304" pitchFamily="18" charset="0"/>
                <a:cs typeface="Times New Roman" panose="02020603050405020304" pitchFamily="18" charset="0"/>
              </a:rPr>
              <a:t>Explain four class classification theory in ancient India.</a:t>
            </a:r>
          </a:p>
          <a:p>
            <a:pPr algn="just">
              <a:lnSpc>
                <a:spcPct val="150000"/>
              </a:lnSpc>
            </a:pPr>
            <a:r>
              <a:rPr lang="en-US" sz="2200" dirty="0">
                <a:latin typeface="Times New Roman" panose="02020603050405020304" pitchFamily="18" charset="0"/>
                <a:cs typeface="Times New Roman" panose="02020603050405020304" pitchFamily="18" charset="0"/>
              </a:rPr>
              <a:t>Explain different types of marriage in ancient India.</a:t>
            </a:r>
          </a:p>
          <a:p>
            <a:pPr algn="just">
              <a:lnSpc>
                <a:spcPct val="150000"/>
              </a:lnSpc>
            </a:pPr>
            <a:r>
              <a:rPr lang="en-US" sz="2200" dirty="0">
                <a:latin typeface="Times New Roman" panose="02020603050405020304" pitchFamily="18" charset="0"/>
                <a:cs typeface="Times New Roman" panose="02020603050405020304" pitchFamily="18" charset="0"/>
              </a:rPr>
              <a:t>What is Purusartha? Explain its types in detail.</a:t>
            </a:r>
          </a:p>
          <a:p>
            <a:pPr algn="just">
              <a:lnSpc>
                <a:spcPct val="150000"/>
              </a:lnSpc>
            </a:pPr>
            <a:r>
              <a:rPr lang="en-US" sz="2200" dirty="0">
                <a:latin typeface="Times New Roman" panose="02020603050405020304" pitchFamily="18" charset="0"/>
                <a:cs typeface="Times New Roman" panose="02020603050405020304" pitchFamily="18" charset="0"/>
              </a:rPr>
              <a:t>Differentiate the following</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(a) Sabha &amp; Samiti (b) Mantrina &amp; Mantri parishad</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E1A1FB11-0EE8-4E95-A610-43DF91A7D40F}" type="datetime1">
              <a:rPr lang="en-US" smtClean="0"/>
              <a:t>1/27/2025</a:t>
            </a:fld>
            <a:endParaRPr lang="en-US"/>
          </a:p>
        </p:txBody>
      </p:sp>
      <p:sp>
        <p:nvSpPr>
          <p:cNvPr id="5" name="Footer Placeholder 4"/>
          <p:cNvSpPr>
            <a:spLocks noGrp="1"/>
          </p:cNvSpPr>
          <p:nvPr>
            <p:ph type="ftr" sz="quarter" idx="11"/>
          </p:nvPr>
        </p:nvSpPr>
        <p:spPr>
          <a:xfrm>
            <a:off x="1371600" y="6296024"/>
            <a:ext cx="6629400" cy="365126"/>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160</a:t>
            </a:fld>
            <a:endParaRPr lang="en-US"/>
          </a:p>
        </p:txBody>
      </p:sp>
      <p:sp>
        <p:nvSpPr>
          <p:cNvPr id="7" name="Title 1"/>
          <p:cNvSpPr txBox="1">
            <a:spLocks/>
          </p:cNvSpPr>
          <p:nvPr/>
        </p:nvSpPr>
        <p:spPr>
          <a:xfrm>
            <a:off x="1371600" y="-10159"/>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Expected Questions for University Exam </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752601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700" y="814782"/>
            <a:ext cx="8610600" cy="5365750"/>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The various forms of dharma in the sense of duty in ancient India like-</a:t>
            </a:r>
          </a:p>
          <a:p>
            <a:pPr algn="just">
              <a:lnSpc>
                <a:spcPct val="150000"/>
              </a:lnSpc>
            </a:pPr>
            <a:r>
              <a:rPr lang="en-US" sz="2200" dirty="0">
                <a:latin typeface="Times New Roman" panose="02020603050405020304" pitchFamily="18" charset="0"/>
                <a:cs typeface="Times New Roman" panose="02020603050405020304" pitchFamily="18" charset="0"/>
              </a:rPr>
              <a:t>1. </a:t>
            </a:r>
            <a:r>
              <a:rPr lang="en-US" sz="2200" dirty="0" err="1">
                <a:latin typeface="Times New Roman" panose="02020603050405020304" pitchFamily="18" charset="0"/>
                <a:cs typeface="Times New Roman" panose="02020603050405020304" pitchFamily="18" charset="0"/>
              </a:rPr>
              <a:t>Sāmānya</a:t>
            </a:r>
            <a:r>
              <a:rPr lang="en-US" sz="2200" dirty="0">
                <a:latin typeface="Times New Roman" panose="02020603050405020304" pitchFamily="18" charset="0"/>
                <a:cs typeface="Times New Roman" panose="02020603050405020304" pitchFamily="18" charset="0"/>
              </a:rPr>
              <a:t> Dharma--Some general rules which are universal in nature like truth, non-violence and non-stealing.</a:t>
            </a:r>
          </a:p>
          <a:p>
            <a:pPr algn="just">
              <a:lnSpc>
                <a:spcPct val="150000"/>
              </a:lnSpc>
            </a:pPr>
            <a:r>
              <a:rPr lang="en-US" sz="2200" dirty="0">
                <a:latin typeface="Times New Roman" panose="02020603050405020304" pitchFamily="18" charset="0"/>
                <a:cs typeface="Times New Roman" panose="02020603050405020304" pitchFamily="18" charset="0"/>
              </a:rPr>
              <a:t>2.   </a:t>
            </a:r>
            <a:r>
              <a:rPr lang="en-US" sz="2200" dirty="0" err="1">
                <a:latin typeface="Times New Roman" panose="02020603050405020304" pitchFamily="18" charset="0"/>
                <a:cs typeface="Times New Roman" panose="02020603050405020304" pitchFamily="18" charset="0"/>
              </a:rPr>
              <a:t>Rāj</a:t>
            </a:r>
            <a:r>
              <a:rPr lang="en-US" sz="2200" dirty="0">
                <a:latin typeface="Times New Roman" panose="02020603050405020304" pitchFamily="18" charset="0"/>
                <a:cs typeface="Times New Roman" panose="02020603050405020304" pitchFamily="18" charset="0"/>
              </a:rPr>
              <a:t> Dharma— Duties of the king.</a:t>
            </a:r>
          </a:p>
          <a:p>
            <a:pPr algn="just">
              <a:lnSpc>
                <a:spcPct val="150000"/>
              </a:lnSpc>
            </a:pPr>
            <a:r>
              <a:rPr lang="en-US" sz="2200" dirty="0">
                <a:latin typeface="Times New Roman" panose="02020603050405020304" pitchFamily="18" charset="0"/>
                <a:cs typeface="Times New Roman" panose="02020603050405020304" pitchFamily="18" charset="0"/>
              </a:rPr>
              <a:t>3.   </a:t>
            </a:r>
            <a:r>
              <a:rPr lang="en-US" sz="2200" dirty="0" err="1">
                <a:latin typeface="Times New Roman" panose="02020603050405020304" pitchFamily="18" charset="0"/>
                <a:cs typeface="Times New Roman" panose="02020603050405020304" pitchFamily="18" charset="0"/>
              </a:rPr>
              <a:t>Stree</a:t>
            </a:r>
            <a:r>
              <a:rPr lang="en-US" sz="2200" dirty="0">
                <a:latin typeface="Times New Roman" panose="02020603050405020304" pitchFamily="18" charset="0"/>
                <a:cs typeface="Times New Roman" panose="02020603050405020304" pitchFamily="18" charset="0"/>
              </a:rPr>
              <a:t> Dharma— Duties of woman.</a:t>
            </a:r>
          </a:p>
          <a:p>
            <a:pPr algn="just">
              <a:lnSpc>
                <a:spcPct val="150000"/>
              </a:lnSpc>
            </a:pPr>
            <a:r>
              <a:rPr lang="en-US" sz="2200" dirty="0">
                <a:latin typeface="Times New Roman" panose="02020603050405020304" pitchFamily="18" charset="0"/>
                <a:cs typeface="Times New Roman" panose="02020603050405020304" pitchFamily="18" charset="0"/>
              </a:rPr>
              <a:t>4.   Dāmpatya Dharma— Duties of husband and wife.</a:t>
            </a:r>
          </a:p>
          <a:p>
            <a:pPr algn="just">
              <a:lnSpc>
                <a:spcPct val="150000"/>
              </a:lnSpc>
            </a:pPr>
            <a:r>
              <a:rPr lang="en-US" sz="2200" dirty="0">
                <a:latin typeface="Times New Roman" panose="02020603050405020304" pitchFamily="18" charset="0"/>
                <a:cs typeface="Times New Roman" panose="02020603050405020304" pitchFamily="18" charset="0"/>
              </a:rPr>
              <a:t>5.   Varna Dharma— Duties of varnas.</a:t>
            </a:r>
          </a:p>
          <a:p>
            <a:pPr algn="just">
              <a:lnSpc>
                <a:spcPct val="150000"/>
              </a:lnSpc>
            </a:pPr>
            <a:r>
              <a:rPr lang="en-US" sz="2200" dirty="0">
                <a:latin typeface="Times New Roman" panose="02020603050405020304" pitchFamily="18" charset="0"/>
                <a:cs typeface="Times New Roman" panose="02020603050405020304" pitchFamily="18" charset="0"/>
              </a:rPr>
              <a:t>6.  Āshrama Dharma— Duties in the different stages of life.</a:t>
            </a:r>
          </a:p>
          <a:p>
            <a:pPr algn="just">
              <a:lnSpc>
                <a:spcPct val="150000"/>
              </a:lnSpc>
            </a:pPr>
            <a:r>
              <a:rPr lang="en-US" sz="2200" dirty="0">
                <a:latin typeface="Times New Roman" panose="02020603050405020304" pitchFamily="18" charset="0"/>
                <a:cs typeface="Times New Roman" panose="02020603050405020304" pitchFamily="18" charset="0"/>
              </a:rPr>
              <a:t>7.  </a:t>
            </a:r>
            <a:r>
              <a:rPr lang="en-US" sz="2200" dirty="0" err="1">
                <a:latin typeface="Times New Roman" panose="02020603050405020304" pitchFamily="18" charset="0"/>
                <a:cs typeface="Times New Roman" panose="02020603050405020304" pitchFamily="18" charset="0"/>
              </a:rPr>
              <a:t>Āpad</a:t>
            </a:r>
            <a:r>
              <a:rPr lang="en-US" sz="2200" dirty="0">
                <a:latin typeface="Times New Roman" panose="02020603050405020304" pitchFamily="18" charset="0"/>
                <a:cs typeface="Times New Roman" panose="02020603050405020304" pitchFamily="18" charset="0"/>
              </a:rPr>
              <a:t> Dharma— Duties during the crisis period.</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9655B5A-53C7-47D7-9BAD-6FEB0B62D269}" type="datetime1">
              <a:rPr lang="en-US" smtClean="0"/>
              <a:t>1/27/2025</a:t>
            </a:fld>
            <a:endParaRPr lang="en-US"/>
          </a:p>
        </p:txBody>
      </p:sp>
      <p:sp>
        <p:nvSpPr>
          <p:cNvPr id="5" name="Footer Placeholder 4"/>
          <p:cNvSpPr>
            <a:spLocks noGrp="1"/>
          </p:cNvSpPr>
          <p:nvPr>
            <p:ph type="ftr" sz="quarter" idx="11"/>
          </p:nvPr>
        </p:nvSpPr>
        <p:spPr>
          <a:xfrm>
            <a:off x="1371600" y="6296024"/>
            <a:ext cx="6629400" cy="365126"/>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a:xfrm>
            <a:off x="8001000" y="6356350"/>
            <a:ext cx="685800" cy="365125"/>
          </a:xfrm>
        </p:spPr>
        <p:txBody>
          <a:bodyPr/>
          <a:lstStyle/>
          <a:p>
            <a:fld id="{B6F15528-21DE-4FAA-801E-634DDDAF4B2B}" type="slidenum">
              <a:rPr lang="en-US" smtClean="0"/>
              <a:pPr/>
              <a:t>161</a:t>
            </a:fld>
            <a:endParaRPr lang="en-US" dirty="0"/>
          </a:p>
        </p:txBody>
      </p:sp>
      <p:sp>
        <p:nvSpPr>
          <p:cNvPr id="7" name="Title 1"/>
          <p:cNvSpPr txBox="1">
            <a:spLocks/>
          </p:cNvSpPr>
          <p:nvPr/>
        </p:nvSpPr>
        <p:spPr>
          <a:xfrm>
            <a:off x="1371600" y="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Recap of unit </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6416506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52397" y="6356350"/>
            <a:ext cx="2133600" cy="365125"/>
          </a:xfrm>
        </p:spPr>
        <p:txBody>
          <a:bodyPr/>
          <a:lstStyle/>
          <a:p>
            <a:fld id="{E682969F-AD32-499B-9AA6-959518FEC8BF}" type="datetime1">
              <a:rPr lang="en-US" smtClean="0"/>
              <a:t>1/27/2025</a:t>
            </a:fld>
            <a:endParaRPr lang="en-US"/>
          </a:p>
        </p:txBody>
      </p:sp>
      <p:sp>
        <p:nvSpPr>
          <p:cNvPr id="5" name="Footer Placeholder 4"/>
          <p:cNvSpPr>
            <a:spLocks noGrp="1"/>
          </p:cNvSpPr>
          <p:nvPr>
            <p:ph type="ftr" sz="quarter" idx="11"/>
          </p:nvPr>
        </p:nvSpPr>
        <p:spPr>
          <a:xfrm>
            <a:off x="1447800" y="6356350"/>
            <a:ext cx="6324600" cy="501649"/>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a:xfrm>
            <a:off x="8077200" y="6356350"/>
            <a:ext cx="609600" cy="365125"/>
          </a:xfrm>
        </p:spPr>
        <p:txBody>
          <a:bodyPr/>
          <a:lstStyle/>
          <a:p>
            <a:fld id="{B6F15528-21DE-4FAA-801E-634DDDAF4B2B}" type="slidenum">
              <a:rPr lang="en-US" smtClean="0"/>
              <a:pPr/>
              <a:t>162</a:t>
            </a:fld>
            <a:endParaRPr lang="en-US" dirty="0"/>
          </a:p>
        </p:txBody>
      </p:sp>
      <p:sp>
        <p:nvSpPr>
          <p:cNvPr id="7" name="Title 1"/>
          <p:cNvSpPr txBox="1">
            <a:spLocks/>
          </p:cNvSpPr>
          <p:nvPr/>
        </p:nvSpPr>
        <p:spPr>
          <a:xfrm>
            <a:off x="1371600" y="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References</a:t>
            </a:r>
          </a:p>
        </p:txBody>
      </p:sp>
      <p:sp>
        <p:nvSpPr>
          <p:cNvPr id="2" name="Rectangle 1">
            <a:extLst>
              <a:ext uri="{FF2B5EF4-FFF2-40B4-BE49-F238E27FC236}">
                <a16:creationId xmlns:a16="http://schemas.microsoft.com/office/drawing/2014/main" id="{4DA8B504-CBB8-4E66-A03A-778AF17E92C6}"/>
              </a:ext>
            </a:extLst>
          </p:cNvPr>
          <p:cNvSpPr/>
          <p:nvPr/>
        </p:nvSpPr>
        <p:spPr>
          <a:xfrm>
            <a:off x="1295399" y="3126858"/>
            <a:ext cx="6058005" cy="1107996"/>
          </a:xfrm>
          <a:prstGeom prst="rect">
            <a:avLst/>
          </a:prstGeom>
        </p:spPr>
        <p:txBody>
          <a:bodyPr wrap="square">
            <a:spAutoFit/>
          </a:bodyPr>
          <a:lstStyle/>
          <a:p>
            <a:pPr algn="ctr">
              <a:buNone/>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sp>
        <p:nvSpPr>
          <p:cNvPr id="3" name="Content Placeholder 2">
            <a:extLst>
              <a:ext uri="{FF2B5EF4-FFF2-40B4-BE49-F238E27FC236}">
                <a16:creationId xmlns:a16="http://schemas.microsoft.com/office/drawing/2014/main" id="{0944005D-7802-4A60-9386-B9DAA7CABC0D}"/>
              </a:ext>
            </a:extLst>
          </p:cNvPr>
          <p:cNvSpPr>
            <a:spLocks noGrp="1"/>
          </p:cNvSpPr>
          <p:nvPr>
            <p:ph idx="1"/>
          </p:nvPr>
        </p:nvSpPr>
        <p:spPr>
          <a:xfrm>
            <a:off x="228600" y="914400"/>
            <a:ext cx="8686800" cy="5211763"/>
          </a:xfrm>
        </p:spPr>
        <p:txBody>
          <a:bodyPr>
            <a:normAutofit lnSpcReduction="10000"/>
          </a:bodyPr>
          <a:lstStyle/>
          <a:p>
            <a:pPr>
              <a:lnSpc>
                <a:spcPct val="150000"/>
              </a:lnSpc>
            </a:pPr>
            <a:r>
              <a:rPr lang="en-IN" sz="2200" dirty="0">
                <a:latin typeface="Times New Roman" panose="02020603050405020304" pitchFamily="18" charset="0"/>
                <a:cs typeface="Times New Roman" panose="02020603050405020304" pitchFamily="18" charset="0"/>
              </a:rPr>
              <a:t>V. Sivaramakrishna (Ed.), Cultural Heritage of India-Course Material, Bharatiya Vidya Bhavan, Mumbai, 5th Edition, 2014</a:t>
            </a:r>
          </a:p>
          <a:p>
            <a:pPr>
              <a:lnSpc>
                <a:spcPct val="150000"/>
              </a:lnSpc>
            </a:pPr>
            <a:r>
              <a:rPr lang="en-IN" sz="2200" dirty="0">
                <a:latin typeface="Times New Roman" panose="02020603050405020304" pitchFamily="18" charset="0"/>
                <a:cs typeface="Times New Roman" panose="02020603050405020304" pitchFamily="18" charset="0"/>
              </a:rPr>
              <a:t>S. Baliyan, Indian Art and Culture, Oxford University Press, India</a:t>
            </a:r>
          </a:p>
          <a:p>
            <a:pPr>
              <a:lnSpc>
                <a:spcPct val="150000"/>
              </a:lnSpc>
            </a:pPr>
            <a:r>
              <a:rPr lang="en-IN" sz="2200" dirty="0">
                <a:latin typeface="Times New Roman" panose="02020603050405020304" pitchFamily="18" charset="0"/>
                <a:cs typeface="Times New Roman" panose="02020603050405020304" pitchFamily="18" charset="0"/>
              </a:rPr>
              <a:t>Romila Thapar, Readings In Early Indian History Oxford University Press , India</a:t>
            </a:r>
          </a:p>
          <a:p>
            <a:pPr>
              <a:lnSpc>
                <a:spcPct val="150000"/>
              </a:lnSpc>
            </a:pPr>
            <a:r>
              <a:rPr lang="en-IN" sz="2200" dirty="0">
                <a:latin typeface="Times New Roman" panose="02020603050405020304" pitchFamily="18" charset="0"/>
                <a:cs typeface="Times New Roman" panose="02020603050405020304" pitchFamily="18" charset="0"/>
              </a:rPr>
              <a:t>P R Sharma ( English translation), Shodashang Hridayam</a:t>
            </a:r>
          </a:p>
          <a:p>
            <a:pPr>
              <a:lnSpc>
                <a:spcPct val="150000"/>
              </a:lnSpc>
            </a:pPr>
            <a:r>
              <a:rPr lang="en-IN" sz="2200" dirty="0">
                <a:latin typeface="Times New Roman" panose="02020603050405020304" pitchFamily="18" charset="0"/>
                <a:cs typeface="Times New Roman" panose="02020603050405020304" pitchFamily="18" charset="0"/>
              </a:rPr>
              <a:t>Basham, A.L., The Wonder that was India (34th impression), New Delhi, Rupa &amp; co</a:t>
            </a:r>
          </a:p>
          <a:p>
            <a:pPr>
              <a:lnSpc>
                <a:spcPct val="150000"/>
              </a:lnSpc>
            </a:pPr>
            <a:r>
              <a:rPr lang="en-IN" sz="2200" dirty="0">
                <a:latin typeface="Times New Roman" panose="02020603050405020304" pitchFamily="18" charset="0"/>
                <a:cs typeface="Times New Roman" panose="02020603050405020304" pitchFamily="18" charset="0"/>
              </a:rPr>
              <a:t>Sharma, R.S., Aspects of Political Ideas and Institutions in Ancient India(fourth edition), Delhi, Motilal </a:t>
            </a:r>
            <a:r>
              <a:rPr lang="en-IN" sz="2200" dirty="0" err="1">
                <a:latin typeface="Times New Roman" panose="02020603050405020304" pitchFamily="18" charset="0"/>
                <a:cs typeface="Times New Roman" panose="02020603050405020304" pitchFamily="18" charset="0"/>
              </a:rPr>
              <a:t>Banarsidass</a:t>
            </a:r>
            <a:r>
              <a:rPr lang="en-IN" sz="2200" dirty="0">
                <a:latin typeface="Times New Roman" panose="02020603050405020304" pitchFamily="18" charset="0"/>
                <a:cs typeface="Times New Roman" panose="02020603050405020304" pitchFamily="18" charset="0"/>
              </a:rPr>
              <a:t>. </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555220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C2404-1C2D-438E-9901-C64F597E0AEB}"/>
              </a:ext>
            </a:extLst>
          </p:cNvPr>
          <p:cNvSpPr>
            <a:spLocks noGrp="1"/>
          </p:cNvSpPr>
          <p:nvPr>
            <p:ph type="ctrTitle"/>
          </p:nvPr>
        </p:nvSpPr>
        <p:spPr>
          <a:xfrm>
            <a:off x="0" y="-10160"/>
            <a:ext cx="9144000" cy="685800"/>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p>
            <a:pPr eaLnBrk="1" hangingPunct="1"/>
            <a:r>
              <a:rPr lang="en-US" sz="2800" dirty="0"/>
              <a:t>Question Paper Template (Cont……)</a:t>
            </a:r>
          </a:p>
        </p:txBody>
      </p:sp>
      <p:sp>
        <p:nvSpPr>
          <p:cNvPr id="3" name="Footer Placeholder 2">
            <a:extLst>
              <a:ext uri="{FF2B5EF4-FFF2-40B4-BE49-F238E27FC236}">
                <a16:creationId xmlns:a16="http://schemas.microsoft.com/office/drawing/2014/main" id="{1C5CF59B-8D11-41BF-B83F-87AA845278D2}"/>
              </a:ext>
            </a:extLst>
          </p:cNvPr>
          <p:cNvSpPr>
            <a:spLocks noGrp="1"/>
          </p:cNvSpPr>
          <p:nvPr>
            <p:ph type="ftr" sz="quarter" idx="11"/>
          </p:nvPr>
        </p:nvSpPr>
        <p:spPr>
          <a:xfrm>
            <a:off x="1828800" y="6356349"/>
            <a:ext cx="6096000" cy="365125"/>
          </a:xfrm>
        </p:spPr>
        <p:txBody>
          <a:bodyPr/>
          <a:lstStyle/>
          <a:p>
            <a:pPr lvl="0">
              <a:spcBef>
                <a:spcPct val="20000"/>
              </a:spcBef>
              <a:defRPr/>
            </a:pPr>
            <a:r>
              <a:rPr lang="en-US" dirty="0" smtClean="0"/>
              <a:t>Ms. Neha Singh    Essence of Indian Traditional Knowledge              Unit </a:t>
            </a:r>
            <a:r>
              <a:rPr lang="en-US" dirty="0"/>
              <a:t>I</a:t>
            </a:r>
          </a:p>
        </p:txBody>
      </p:sp>
      <p:sp>
        <p:nvSpPr>
          <p:cNvPr id="33798" name="Slide Number Placeholder 3">
            <a:extLst>
              <a:ext uri="{FF2B5EF4-FFF2-40B4-BE49-F238E27FC236}">
                <a16:creationId xmlns:a16="http://schemas.microsoft.com/office/drawing/2014/main" id="{A5DDDD1E-F9E2-4160-B301-5F010456684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77362F-ADA8-4B45-A335-A204D5EA3457}"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5" name="Date Placeholder 4">
            <a:extLst>
              <a:ext uri="{FF2B5EF4-FFF2-40B4-BE49-F238E27FC236}">
                <a16:creationId xmlns:a16="http://schemas.microsoft.com/office/drawing/2014/main" id="{DB67B937-EC8C-440D-A513-B244DD63A2B4}"/>
              </a:ext>
            </a:extLst>
          </p:cNvPr>
          <p:cNvSpPr>
            <a:spLocks noGrp="1"/>
          </p:cNvSpPr>
          <p:nvPr>
            <p:ph type="dt" sz="quarter" idx="10"/>
          </p:nvPr>
        </p:nvSpPr>
        <p:spPr>
          <a:xfrm>
            <a:off x="441960" y="6356350"/>
            <a:ext cx="2133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BB9211-FCEA-4B28-AB5D-E75A462B5B3D}"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1/27/2025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F576E2D6-B435-4444-9A32-40C2C3ECB198}"/>
              </a:ext>
            </a:extLst>
          </p:cNvPr>
          <p:cNvPicPr>
            <a:picLocks noChangeAspect="1"/>
          </p:cNvPicPr>
          <p:nvPr/>
        </p:nvPicPr>
        <p:blipFill>
          <a:blip r:embed="rId3"/>
          <a:stretch>
            <a:fillRect/>
          </a:stretch>
        </p:blipFill>
        <p:spPr>
          <a:xfrm>
            <a:off x="152400" y="838200"/>
            <a:ext cx="8961455" cy="56388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253"/>
            <a:ext cx="1295400" cy="679548"/>
          </a:xfrm>
          <a:prstGeom prst="rect">
            <a:avLst/>
          </a:prstGeom>
        </p:spPr>
      </p:pic>
    </p:spTree>
    <p:extLst>
      <p:ext uri="{BB962C8B-B14F-4D97-AF65-F5344CB8AC3E}">
        <p14:creationId xmlns:p14="http://schemas.microsoft.com/office/powerpoint/2010/main" val="2198685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C2404-1C2D-438E-9901-C64F597E0AEB}"/>
              </a:ext>
            </a:extLst>
          </p:cNvPr>
          <p:cNvSpPr>
            <a:spLocks noGrp="1"/>
          </p:cNvSpPr>
          <p:nvPr>
            <p:ph type="ctrTitle"/>
          </p:nvPr>
        </p:nvSpPr>
        <p:spPr>
          <a:xfrm>
            <a:off x="0" y="-10160"/>
            <a:ext cx="9144000" cy="685800"/>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p>
            <a:pPr eaLnBrk="1" hangingPunct="1"/>
            <a:r>
              <a:rPr lang="en-US" sz="2800" dirty="0"/>
              <a:t>Question Paper Template (Cont……)</a:t>
            </a:r>
          </a:p>
        </p:txBody>
      </p:sp>
      <p:sp>
        <p:nvSpPr>
          <p:cNvPr id="3" name="Footer Placeholder 2">
            <a:extLst>
              <a:ext uri="{FF2B5EF4-FFF2-40B4-BE49-F238E27FC236}">
                <a16:creationId xmlns:a16="http://schemas.microsoft.com/office/drawing/2014/main" id="{1C5CF59B-8D11-41BF-B83F-87AA845278D2}"/>
              </a:ext>
            </a:extLst>
          </p:cNvPr>
          <p:cNvSpPr>
            <a:spLocks noGrp="1"/>
          </p:cNvSpPr>
          <p:nvPr>
            <p:ph type="ftr" sz="quarter" idx="11"/>
          </p:nvPr>
        </p:nvSpPr>
        <p:spPr>
          <a:xfrm>
            <a:off x="1828800" y="6356349"/>
            <a:ext cx="6096000" cy="365125"/>
          </a:xfrm>
        </p:spPr>
        <p:txBody>
          <a:bodyPr/>
          <a:lstStyle/>
          <a:p>
            <a:pPr lvl="0">
              <a:spcBef>
                <a:spcPct val="20000"/>
              </a:spcBef>
              <a:defRPr/>
            </a:pPr>
            <a:r>
              <a:rPr lang="en-US" dirty="0" smtClean="0"/>
              <a:t>Ms. Neha Singh    Essence of Indian Traditional Knowledge              Unit </a:t>
            </a:r>
            <a:r>
              <a:rPr lang="en-US" dirty="0"/>
              <a:t>I</a:t>
            </a:r>
          </a:p>
        </p:txBody>
      </p:sp>
      <p:sp>
        <p:nvSpPr>
          <p:cNvPr id="33798" name="Slide Number Placeholder 3">
            <a:extLst>
              <a:ext uri="{FF2B5EF4-FFF2-40B4-BE49-F238E27FC236}">
                <a16:creationId xmlns:a16="http://schemas.microsoft.com/office/drawing/2014/main" id="{A5DDDD1E-F9E2-4160-B301-5F010456684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77362F-ADA8-4B45-A335-A204D5EA3457}"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5" name="Date Placeholder 4">
            <a:extLst>
              <a:ext uri="{FF2B5EF4-FFF2-40B4-BE49-F238E27FC236}">
                <a16:creationId xmlns:a16="http://schemas.microsoft.com/office/drawing/2014/main" id="{DB67B937-EC8C-440D-A513-B244DD63A2B4}"/>
              </a:ext>
            </a:extLst>
          </p:cNvPr>
          <p:cNvSpPr>
            <a:spLocks noGrp="1"/>
          </p:cNvSpPr>
          <p:nvPr>
            <p:ph type="dt" sz="quarter" idx="10"/>
          </p:nvPr>
        </p:nvSpPr>
        <p:spPr>
          <a:xfrm>
            <a:off x="441960" y="6356350"/>
            <a:ext cx="2133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BB9211-FCEA-4B28-AB5D-E75A462B5B3D}"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1/27/2025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B7352262-67AB-4C1D-9AD0-856538873496}"/>
              </a:ext>
            </a:extLst>
          </p:cNvPr>
          <p:cNvPicPr>
            <a:picLocks noChangeAspect="1"/>
          </p:cNvPicPr>
          <p:nvPr/>
        </p:nvPicPr>
        <p:blipFill>
          <a:blip r:embed="rId3"/>
          <a:stretch>
            <a:fillRect/>
          </a:stretch>
        </p:blipFill>
        <p:spPr>
          <a:xfrm>
            <a:off x="152400" y="685799"/>
            <a:ext cx="8686800" cy="567054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253"/>
            <a:ext cx="1295400" cy="755748"/>
          </a:xfrm>
          <a:prstGeom prst="rect">
            <a:avLst/>
          </a:prstGeom>
        </p:spPr>
      </p:pic>
    </p:spTree>
    <p:extLst>
      <p:ext uri="{BB962C8B-B14F-4D97-AF65-F5344CB8AC3E}">
        <p14:creationId xmlns:p14="http://schemas.microsoft.com/office/powerpoint/2010/main" val="2301833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C2404-1C2D-438E-9901-C64F597E0AEB}"/>
              </a:ext>
            </a:extLst>
          </p:cNvPr>
          <p:cNvSpPr>
            <a:spLocks noGrp="1"/>
          </p:cNvSpPr>
          <p:nvPr>
            <p:ph type="ctrTitle"/>
          </p:nvPr>
        </p:nvSpPr>
        <p:spPr>
          <a:xfrm>
            <a:off x="0" y="0"/>
            <a:ext cx="9144000" cy="685800"/>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p>
            <a:pPr eaLnBrk="1" hangingPunct="1"/>
            <a:r>
              <a:rPr lang="en-US" sz="2800" dirty="0"/>
              <a:t>Question Paper Template (Cont……)</a:t>
            </a:r>
          </a:p>
        </p:txBody>
      </p:sp>
      <p:sp>
        <p:nvSpPr>
          <p:cNvPr id="3" name="Footer Placeholder 2">
            <a:extLst>
              <a:ext uri="{FF2B5EF4-FFF2-40B4-BE49-F238E27FC236}">
                <a16:creationId xmlns:a16="http://schemas.microsoft.com/office/drawing/2014/main" id="{1C5CF59B-8D11-41BF-B83F-87AA845278D2}"/>
              </a:ext>
            </a:extLst>
          </p:cNvPr>
          <p:cNvSpPr>
            <a:spLocks noGrp="1"/>
          </p:cNvSpPr>
          <p:nvPr>
            <p:ph type="ftr" sz="quarter" idx="11"/>
          </p:nvPr>
        </p:nvSpPr>
        <p:spPr>
          <a:xfrm>
            <a:off x="1828800" y="6356349"/>
            <a:ext cx="6096000" cy="365125"/>
          </a:xfrm>
        </p:spPr>
        <p:txBody>
          <a:bodyPr/>
          <a:lstStyle/>
          <a:p>
            <a:pPr lvl="0">
              <a:spcBef>
                <a:spcPct val="20000"/>
              </a:spcBef>
              <a:defRPr/>
            </a:pPr>
            <a:r>
              <a:rPr lang="en-US" dirty="0" smtClean="0"/>
              <a:t>Ms. Neha Singh    Essence of Indian Traditional Knowledge              Unit </a:t>
            </a:r>
            <a:r>
              <a:rPr lang="en-US" dirty="0"/>
              <a:t>I</a:t>
            </a:r>
          </a:p>
        </p:txBody>
      </p:sp>
      <p:sp>
        <p:nvSpPr>
          <p:cNvPr id="33798" name="Slide Number Placeholder 3">
            <a:extLst>
              <a:ext uri="{FF2B5EF4-FFF2-40B4-BE49-F238E27FC236}">
                <a16:creationId xmlns:a16="http://schemas.microsoft.com/office/drawing/2014/main" id="{A5DDDD1E-F9E2-4160-B301-5F010456684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77362F-ADA8-4B45-A335-A204D5EA3457}"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5" name="Date Placeholder 4">
            <a:extLst>
              <a:ext uri="{FF2B5EF4-FFF2-40B4-BE49-F238E27FC236}">
                <a16:creationId xmlns:a16="http://schemas.microsoft.com/office/drawing/2014/main" id="{DB67B937-EC8C-440D-A513-B244DD63A2B4}"/>
              </a:ext>
            </a:extLst>
          </p:cNvPr>
          <p:cNvSpPr>
            <a:spLocks noGrp="1"/>
          </p:cNvSpPr>
          <p:nvPr>
            <p:ph type="dt" sz="quarter" idx="10"/>
          </p:nvPr>
        </p:nvSpPr>
        <p:spPr>
          <a:xfrm>
            <a:off x="441960" y="6356350"/>
            <a:ext cx="2133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BB9211-FCEA-4B28-AB5D-E75A462B5B3D}"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1/27/2025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9A910D5D-5306-4ADF-8323-657BA41623C4}"/>
              </a:ext>
            </a:extLst>
          </p:cNvPr>
          <p:cNvPicPr>
            <a:picLocks noChangeAspect="1"/>
          </p:cNvPicPr>
          <p:nvPr/>
        </p:nvPicPr>
        <p:blipFill>
          <a:blip r:embed="rId3"/>
          <a:stretch>
            <a:fillRect/>
          </a:stretch>
        </p:blipFill>
        <p:spPr>
          <a:xfrm>
            <a:off x="152400" y="762000"/>
            <a:ext cx="8839200" cy="559434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253"/>
            <a:ext cx="1295400" cy="679548"/>
          </a:xfrm>
          <a:prstGeom prst="rect">
            <a:avLst/>
          </a:prstGeom>
        </p:spPr>
      </p:pic>
    </p:spTree>
    <p:extLst>
      <p:ext uri="{BB962C8B-B14F-4D97-AF65-F5344CB8AC3E}">
        <p14:creationId xmlns:p14="http://schemas.microsoft.com/office/powerpoint/2010/main" val="2052186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BF694-36FD-44BD-9B17-2A5B665D1932}"/>
              </a:ext>
            </a:extLst>
          </p:cNvPr>
          <p:cNvSpPr>
            <a:spLocks noGrp="1"/>
          </p:cNvSpPr>
          <p:nvPr>
            <p:ph type="ctrTitle"/>
          </p:nvPr>
        </p:nvSpPr>
        <p:spPr>
          <a:xfrm>
            <a:off x="0" y="-10160"/>
            <a:ext cx="9144000" cy="914400"/>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p>
            <a:r>
              <a:rPr lang="en-US" sz="2800" dirty="0"/>
              <a:t>             Evaluation Scheme (EC-6th Semester)</a:t>
            </a:r>
          </a:p>
        </p:txBody>
      </p:sp>
      <p:sp>
        <p:nvSpPr>
          <p:cNvPr id="3" name="Footer Placeholder 2">
            <a:extLst>
              <a:ext uri="{FF2B5EF4-FFF2-40B4-BE49-F238E27FC236}">
                <a16:creationId xmlns:a16="http://schemas.microsoft.com/office/drawing/2014/main" id="{D36371D4-B2BA-4F69-98E0-CAF862844B20}"/>
              </a:ext>
            </a:extLst>
          </p:cNvPr>
          <p:cNvSpPr>
            <a:spLocks noGrp="1"/>
          </p:cNvSpPr>
          <p:nvPr>
            <p:ph type="ftr" sz="quarter" idx="11"/>
          </p:nvPr>
        </p:nvSpPr>
        <p:spPr>
          <a:xfrm>
            <a:off x="1752600" y="6356350"/>
            <a:ext cx="6172200" cy="365125"/>
          </a:xfrm>
        </p:spPr>
        <p:txBody>
          <a:bodyPr/>
          <a:lstStyle/>
          <a:p>
            <a:pPr lvl="0">
              <a:spcBef>
                <a:spcPct val="20000"/>
              </a:spcBef>
              <a:defRPr/>
            </a:pPr>
            <a:r>
              <a:rPr lang="en-US" dirty="0" smtClean="0"/>
              <a:t>Ms. Neha Singh    Essence of Indian Traditional Knowledge              Unit </a:t>
            </a:r>
            <a:r>
              <a:rPr lang="en-US" dirty="0"/>
              <a:t>I</a:t>
            </a:r>
          </a:p>
        </p:txBody>
      </p:sp>
      <p:sp>
        <p:nvSpPr>
          <p:cNvPr id="14342" name="Slide Number Placeholder 3">
            <a:extLst>
              <a:ext uri="{FF2B5EF4-FFF2-40B4-BE49-F238E27FC236}">
                <a16:creationId xmlns:a16="http://schemas.microsoft.com/office/drawing/2014/main" id="{1D1F1DEE-35F4-4D1D-8C94-7E4F89ADD9F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EDB773D-15DE-405E-873B-35ECD3AC9B96}"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5" name="Date Placeholder 4">
            <a:extLst>
              <a:ext uri="{FF2B5EF4-FFF2-40B4-BE49-F238E27FC236}">
                <a16:creationId xmlns:a16="http://schemas.microsoft.com/office/drawing/2014/main" id="{C30CA4A5-3A06-4327-84D8-D5CB6B888EAB}"/>
              </a:ext>
            </a:extLst>
          </p:cNvPr>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F5C1D4-EFC5-45E0-B18E-C67BB70EF6D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1/27/2025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p:cNvPicPr>
            <a:picLocks noChangeAspect="1"/>
          </p:cNvPicPr>
          <p:nvPr/>
        </p:nvPicPr>
        <p:blipFill>
          <a:blip r:embed="rId3"/>
          <a:stretch>
            <a:fillRect/>
          </a:stretch>
        </p:blipFill>
        <p:spPr>
          <a:xfrm>
            <a:off x="152399" y="990601"/>
            <a:ext cx="8915401" cy="5486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07"/>
            <a:ext cx="1295400" cy="99450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C2404-1C2D-438E-9901-C64F597E0AEB}"/>
              </a:ext>
            </a:extLst>
          </p:cNvPr>
          <p:cNvSpPr>
            <a:spLocks noGrp="1"/>
          </p:cNvSpPr>
          <p:nvPr>
            <p:ph type="ctrTitle"/>
          </p:nvPr>
        </p:nvSpPr>
        <p:spPr>
          <a:xfrm>
            <a:off x="0" y="0"/>
            <a:ext cx="9144000" cy="685800"/>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p>
            <a:pPr eaLnBrk="1" hangingPunct="1"/>
            <a:r>
              <a:rPr lang="en-US" sz="2800" dirty="0"/>
              <a:t>Question Paper Template (Cont……)</a:t>
            </a:r>
          </a:p>
        </p:txBody>
      </p:sp>
      <p:pic>
        <p:nvPicPr>
          <p:cNvPr id="33795" name="Picture 2">
            <a:extLst>
              <a:ext uri="{FF2B5EF4-FFF2-40B4-BE49-F238E27FC236}">
                <a16:creationId xmlns:a16="http://schemas.microsoft.com/office/drawing/2014/main" id="{96257923-EB45-467A-90C3-76CC5BF5BB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096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1C5CF59B-8D11-41BF-B83F-87AA845278D2}"/>
              </a:ext>
            </a:extLst>
          </p:cNvPr>
          <p:cNvSpPr>
            <a:spLocks noGrp="1"/>
          </p:cNvSpPr>
          <p:nvPr>
            <p:ph type="ftr" sz="quarter" idx="11"/>
          </p:nvPr>
        </p:nvSpPr>
        <p:spPr>
          <a:xfrm>
            <a:off x="1828800" y="6356349"/>
            <a:ext cx="6096000" cy="365125"/>
          </a:xfrm>
        </p:spPr>
        <p:txBody>
          <a:bodyPr/>
          <a:lstStyle/>
          <a:p>
            <a:pPr lvl="0">
              <a:spcBef>
                <a:spcPct val="20000"/>
              </a:spcBef>
              <a:defRPr/>
            </a:pPr>
            <a:r>
              <a:rPr lang="en-US" dirty="0" smtClean="0"/>
              <a:t>Ms. Neha Singh    Essence of Indian Traditional Knowledge              Unit </a:t>
            </a:r>
            <a:r>
              <a:rPr lang="en-US" dirty="0"/>
              <a:t>I</a:t>
            </a:r>
          </a:p>
        </p:txBody>
      </p:sp>
      <p:sp>
        <p:nvSpPr>
          <p:cNvPr id="33798" name="Slide Number Placeholder 3">
            <a:extLst>
              <a:ext uri="{FF2B5EF4-FFF2-40B4-BE49-F238E27FC236}">
                <a16:creationId xmlns:a16="http://schemas.microsoft.com/office/drawing/2014/main" id="{A5DDDD1E-F9E2-4160-B301-5F010456684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77362F-ADA8-4B45-A335-A204D5EA3457}"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5" name="Date Placeholder 4">
            <a:extLst>
              <a:ext uri="{FF2B5EF4-FFF2-40B4-BE49-F238E27FC236}">
                <a16:creationId xmlns:a16="http://schemas.microsoft.com/office/drawing/2014/main" id="{DB67B937-EC8C-440D-A513-B244DD63A2B4}"/>
              </a:ext>
            </a:extLst>
          </p:cNvPr>
          <p:cNvSpPr>
            <a:spLocks noGrp="1"/>
          </p:cNvSpPr>
          <p:nvPr>
            <p:ph type="dt" sz="quarter" idx="10"/>
          </p:nvPr>
        </p:nvSpPr>
        <p:spPr>
          <a:xfrm>
            <a:off x="441960" y="6356350"/>
            <a:ext cx="2133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BB9211-FCEA-4B28-AB5D-E75A462B5B3D}"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1/27/2025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71D36603-70C1-4A6A-93A5-A57B464FB87E}"/>
              </a:ext>
            </a:extLst>
          </p:cNvPr>
          <p:cNvPicPr>
            <a:picLocks noChangeAspect="1"/>
          </p:cNvPicPr>
          <p:nvPr/>
        </p:nvPicPr>
        <p:blipFill>
          <a:blip r:embed="rId4"/>
          <a:stretch>
            <a:fillRect/>
          </a:stretch>
        </p:blipFill>
        <p:spPr>
          <a:xfrm>
            <a:off x="152400" y="762000"/>
            <a:ext cx="8839200" cy="5594348"/>
          </a:xfrm>
          <a:prstGeom prst="rect">
            <a:avLst/>
          </a:prstGeom>
        </p:spPr>
      </p:pic>
    </p:spTree>
    <p:extLst>
      <p:ext uri="{BB962C8B-B14F-4D97-AF65-F5344CB8AC3E}">
        <p14:creationId xmlns:p14="http://schemas.microsoft.com/office/powerpoint/2010/main" val="2891379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D75EE-D3CC-471F-AE79-1C249C32F9D9}"/>
              </a:ext>
            </a:extLst>
          </p:cNvPr>
          <p:cNvSpPr>
            <a:spLocks noGrp="1"/>
          </p:cNvSpPr>
          <p:nvPr>
            <p:ph type="ctrTitle"/>
          </p:nvPr>
        </p:nvSpPr>
        <p:spPr>
          <a:xfrm>
            <a:off x="0" y="0"/>
            <a:ext cx="9144000" cy="685800"/>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p>
            <a:pPr eaLnBrk="1" hangingPunct="1"/>
            <a:r>
              <a:rPr lang="en-US" sz="2800" dirty="0"/>
              <a:t>Prerequisite and Recap</a:t>
            </a:r>
          </a:p>
        </p:txBody>
      </p:sp>
      <p:sp>
        <p:nvSpPr>
          <p:cNvPr id="39940" name="Rectangle 10">
            <a:extLst>
              <a:ext uri="{FF2B5EF4-FFF2-40B4-BE49-F238E27FC236}">
                <a16:creationId xmlns:a16="http://schemas.microsoft.com/office/drawing/2014/main" id="{ECF465C9-D4E7-4654-B729-D59973FB5160}"/>
              </a:ext>
            </a:extLst>
          </p:cNvPr>
          <p:cNvSpPr>
            <a:spLocks noChangeArrowheads="1"/>
          </p:cNvSpPr>
          <p:nvPr/>
        </p:nvSpPr>
        <p:spPr bwMode="auto">
          <a:xfrm>
            <a:off x="0" y="914400"/>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9941" name="Text Box 3">
            <a:extLst>
              <a:ext uri="{FF2B5EF4-FFF2-40B4-BE49-F238E27FC236}">
                <a16:creationId xmlns:a16="http://schemas.microsoft.com/office/drawing/2014/main" id="{96F19061-0702-4EE0-AE8E-44E930B4BDBA}"/>
              </a:ext>
            </a:extLst>
          </p:cNvPr>
          <p:cNvSpPr txBox="1">
            <a:spLocks noChangeArrowheads="1"/>
          </p:cNvSpPr>
          <p:nvPr/>
        </p:nvSpPr>
        <p:spPr bwMode="auto">
          <a:xfrm>
            <a:off x="301625" y="46038"/>
            <a:ext cx="598488" cy="24765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9942" name="Text Box 2">
            <a:extLst>
              <a:ext uri="{FF2B5EF4-FFF2-40B4-BE49-F238E27FC236}">
                <a16:creationId xmlns:a16="http://schemas.microsoft.com/office/drawing/2014/main" id="{4C5B2FCF-5B24-4B92-B298-344E825B72CE}"/>
              </a:ext>
            </a:extLst>
          </p:cNvPr>
          <p:cNvSpPr txBox="1">
            <a:spLocks noChangeArrowheads="1"/>
          </p:cNvSpPr>
          <p:nvPr/>
        </p:nvSpPr>
        <p:spPr bwMode="auto">
          <a:xfrm>
            <a:off x="-28575" y="238125"/>
            <a:ext cx="476250" cy="24765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9943" name="Content Placeholder 2">
            <a:extLst>
              <a:ext uri="{FF2B5EF4-FFF2-40B4-BE49-F238E27FC236}">
                <a16:creationId xmlns:a16="http://schemas.microsoft.com/office/drawing/2014/main" id="{16BA0716-AC29-4759-B409-B35F0DD6CEA7}"/>
              </a:ext>
            </a:extLst>
          </p:cNvPr>
          <p:cNvSpPr txBox="1">
            <a:spLocks/>
          </p:cNvSpPr>
          <p:nvPr/>
        </p:nvSpPr>
        <p:spPr bwMode="auto">
          <a:xfrm>
            <a:off x="457200" y="1676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lnSpc>
                <a:spcPct val="200000"/>
              </a:lnSpc>
            </a:pPr>
            <a:r>
              <a:rPr lang="en-US" sz="2000" dirty="0">
                <a:latin typeface="Times New Roman" panose="02020603050405020304" pitchFamily="18" charset="0"/>
                <a:cs typeface="Times New Roman" panose="02020603050405020304" pitchFamily="18" charset="0"/>
              </a:rPr>
              <a:t> Basic knowledge of Indian traditions, culture &amp; society.</a:t>
            </a:r>
          </a:p>
        </p:txBody>
      </p:sp>
      <p:sp>
        <p:nvSpPr>
          <p:cNvPr id="3" name="Footer Placeholder 2">
            <a:extLst>
              <a:ext uri="{FF2B5EF4-FFF2-40B4-BE49-F238E27FC236}">
                <a16:creationId xmlns:a16="http://schemas.microsoft.com/office/drawing/2014/main" id="{3D6A1253-72DF-47F8-A968-3B641DD1C9B5}"/>
              </a:ext>
            </a:extLst>
          </p:cNvPr>
          <p:cNvSpPr>
            <a:spLocks noGrp="1"/>
          </p:cNvSpPr>
          <p:nvPr>
            <p:ph type="ftr" sz="quarter" idx="11"/>
          </p:nvPr>
        </p:nvSpPr>
        <p:spPr>
          <a:xfrm>
            <a:off x="2133600" y="6356351"/>
            <a:ext cx="6019800" cy="365124"/>
          </a:xfrm>
        </p:spPr>
        <p:txBody>
          <a:bodyPr/>
          <a:lstStyle/>
          <a:p>
            <a:pPr lvl="0">
              <a:spcBef>
                <a:spcPct val="20000"/>
              </a:spcBef>
              <a:defRPr/>
            </a:pPr>
            <a:r>
              <a:rPr lang="en-US" dirty="0" smtClean="0"/>
              <a:t>Ms. Neha Singh    Essence of Indian Traditional Knowledge              Unit </a:t>
            </a:r>
            <a:r>
              <a:rPr lang="en-US" dirty="0"/>
              <a:t>I</a:t>
            </a:r>
          </a:p>
        </p:txBody>
      </p:sp>
      <p:sp>
        <p:nvSpPr>
          <p:cNvPr id="39945" name="Slide Number Placeholder 3">
            <a:extLst>
              <a:ext uri="{FF2B5EF4-FFF2-40B4-BE49-F238E27FC236}">
                <a16:creationId xmlns:a16="http://schemas.microsoft.com/office/drawing/2014/main" id="{754C2FD6-4AEC-4348-AC29-435E2F82A19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A015F6D-D49A-403E-B3A4-D22A65A66C0E}"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dirty="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5" name="Date Placeholder 4">
            <a:extLst>
              <a:ext uri="{FF2B5EF4-FFF2-40B4-BE49-F238E27FC236}">
                <a16:creationId xmlns:a16="http://schemas.microsoft.com/office/drawing/2014/main" id="{F2D70332-AAA2-4C44-BEC2-330684C1E6E4}"/>
              </a:ext>
            </a:extLst>
          </p:cNvPr>
          <p:cNvSpPr>
            <a:spLocks noGrp="1"/>
          </p:cNvSpPr>
          <p:nvPr>
            <p:ph type="dt" sz="quarter" idx="10"/>
          </p:nvPr>
        </p:nvSpPr>
        <p:spPr>
          <a:xfrm>
            <a:off x="457200" y="6356351"/>
            <a:ext cx="1447800" cy="27305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F315373-7CF4-4529-A859-C6818927404F}"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1/27/2025</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3"/>
            <a:ext cx="1295400" cy="75574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DF910-0009-4124-A1FB-64C1E84864D1}"/>
              </a:ext>
            </a:extLst>
          </p:cNvPr>
          <p:cNvSpPr>
            <a:spLocks noGrp="1"/>
          </p:cNvSpPr>
          <p:nvPr>
            <p:ph type="ctrTitle"/>
          </p:nvPr>
        </p:nvSpPr>
        <p:spPr>
          <a:xfrm>
            <a:off x="0" y="35878"/>
            <a:ext cx="9144000" cy="1630362"/>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p>
            <a:pPr eaLnBrk="1" hangingPunct="1"/>
            <a:r>
              <a:rPr lang="en-US" sz="2800" dirty="0"/>
              <a:t>Brief Introduction about the subject with Video</a:t>
            </a:r>
          </a:p>
        </p:txBody>
      </p:sp>
      <p:sp>
        <p:nvSpPr>
          <p:cNvPr id="41988" name="Rectangle 10">
            <a:extLst>
              <a:ext uri="{FF2B5EF4-FFF2-40B4-BE49-F238E27FC236}">
                <a16:creationId xmlns:a16="http://schemas.microsoft.com/office/drawing/2014/main" id="{230C2FD3-F89F-4804-94A3-AA9F51D5F4F7}"/>
              </a:ext>
            </a:extLst>
          </p:cNvPr>
          <p:cNvSpPr>
            <a:spLocks noChangeArrowheads="1"/>
          </p:cNvSpPr>
          <p:nvPr/>
        </p:nvSpPr>
        <p:spPr bwMode="auto">
          <a:xfrm>
            <a:off x="0" y="914400"/>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1989" name="Text Box 3">
            <a:extLst>
              <a:ext uri="{FF2B5EF4-FFF2-40B4-BE49-F238E27FC236}">
                <a16:creationId xmlns:a16="http://schemas.microsoft.com/office/drawing/2014/main" id="{CA9A71F3-30DF-4CC2-9A99-7991CDBE73F0}"/>
              </a:ext>
            </a:extLst>
          </p:cNvPr>
          <p:cNvSpPr txBox="1">
            <a:spLocks noChangeArrowheads="1"/>
          </p:cNvSpPr>
          <p:nvPr/>
        </p:nvSpPr>
        <p:spPr bwMode="auto">
          <a:xfrm>
            <a:off x="301625" y="46038"/>
            <a:ext cx="598488" cy="24765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990" name="Text Box 2">
            <a:extLst>
              <a:ext uri="{FF2B5EF4-FFF2-40B4-BE49-F238E27FC236}">
                <a16:creationId xmlns:a16="http://schemas.microsoft.com/office/drawing/2014/main" id="{8EEE266E-450A-4BED-B1D0-0223C8727224}"/>
              </a:ext>
            </a:extLst>
          </p:cNvPr>
          <p:cNvSpPr txBox="1">
            <a:spLocks noChangeArrowheads="1"/>
          </p:cNvSpPr>
          <p:nvPr/>
        </p:nvSpPr>
        <p:spPr bwMode="auto">
          <a:xfrm>
            <a:off x="-28575" y="238125"/>
            <a:ext cx="476250" cy="24765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991" name="Content Placeholder 2">
            <a:extLst>
              <a:ext uri="{FF2B5EF4-FFF2-40B4-BE49-F238E27FC236}">
                <a16:creationId xmlns:a16="http://schemas.microsoft.com/office/drawing/2014/main" id="{ABC15D51-91CF-4676-9F07-CFE0B5303BBC}"/>
              </a:ext>
            </a:extLst>
          </p:cNvPr>
          <p:cNvSpPr txBox="1">
            <a:spLocks/>
          </p:cNvSpPr>
          <p:nvPr/>
        </p:nvSpPr>
        <p:spPr bwMode="auto">
          <a:xfrm>
            <a:off x="301625" y="1676400"/>
            <a:ext cx="868997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just" defTabSz="914400" rtl="0" eaLnBrk="1" fontAlgn="base" latinLnBrk="0" hangingPunct="1">
              <a:lnSpc>
                <a:spcPct val="150000"/>
              </a:lnSpc>
              <a:spcBef>
                <a:spcPct val="2000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course aims at imparting basic principles of thought process, reasoning and inference &amp; to identify the roots and details of some of the contemporary issues faced by our nation and try to locate possible solutions to these challenges by digging deep into our past. To enable the students to understand the importance of our surroundings and encourage the students to contribute towards sustainable development. To sensitize students towards issues related to ‘Indian’ culture, tradition and its composite character. </a:t>
            </a:r>
          </a:p>
          <a:p>
            <a:pPr marL="0" marR="0" lvl="0" indent="0" algn="just" defTabSz="914400" rtl="0" eaLnBrk="1" fontAlgn="base" latinLnBrk="0" hangingPunct="1">
              <a:lnSpc>
                <a:spcPct val="150000"/>
              </a:lnSpc>
              <a:spcBef>
                <a:spcPct val="2000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hlinkClick r:id="rId3"/>
              </a:rPr>
              <a:t>https://www.youtube.com/watch?v=jgQlf3DM_GU&amp;t=625s</a:t>
            </a:r>
            <a:endPar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base" latinLnBrk="0" hangingPunct="1">
              <a:lnSpc>
                <a:spcPct val="150000"/>
              </a:lnSpc>
              <a:spcBef>
                <a:spcPct val="20000"/>
              </a:spcBef>
              <a:spcAft>
                <a:spcPct val="0"/>
              </a:spcAft>
              <a:buClrTx/>
              <a:buSzTx/>
              <a:buNone/>
              <a:tabLst/>
              <a:defRPr/>
            </a:pPr>
            <a:endPar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base" latinLnBrk="0" hangingPunct="1">
              <a:lnSpc>
                <a:spcPct val="150000"/>
              </a:lnSpc>
              <a:spcBef>
                <a:spcPct val="20000"/>
              </a:spcBef>
              <a:spcAft>
                <a:spcPct val="0"/>
              </a:spcAft>
              <a:buClrTx/>
              <a:buSzTx/>
              <a:buFont typeface="Arial" panose="020B0604020202020204" pitchFamily="34" charset="0"/>
              <a:buChar char="•"/>
              <a:tabLst/>
              <a:defRPr/>
            </a:pPr>
            <a:endPar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 name="Footer Placeholder 2">
            <a:extLst>
              <a:ext uri="{FF2B5EF4-FFF2-40B4-BE49-F238E27FC236}">
                <a16:creationId xmlns:a16="http://schemas.microsoft.com/office/drawing/2014/main" id="{0BAD668A-5D8F-4B86-B48B-C5A1358909A5}"/>
              </a:ext>
            </a:extLst>
          </p:cNvPr>
          <p:cNvSpPr>
            <a:spLocks noGrp="1"/>
          </p:cNvSpPr>
          <p:nvPr>
            <p:ph type="ftr" sz="quarter" idx="11"/>
          </p:nvPr>
        </p:nvSpPr>
        <p:spPr>
          <a:xfrm>
            <a:off x="1905000" y="6356350"/>
            <a:ext cx="6172200" cy="455612"/>
          </a:xfrm>
        </p:spPr>
        <p:txBody>
          <a:bodyPr/>
          <a:lstStyle/>
          <a:p>
            <a:pPr lvl="0">
              <a:spcBef>
                <a:spcPct val="20000"/>
              </a:spcBef>
              <a:defRPr/>
            </a:pPr>
            <a:r>
              <a:rPr lang="en-US" dirty="0" smtClean="0"/>
              <a:t>Ms. Neha Singh    Essence of Indian Traditional Knowledge              Unit </a:t>
            </a:r>
            <a:r>
              <a:rPr lang="en-US" dirty="0"/>
              <a:t>I</a:t>
            </a:r>
          </a:p>
        </p:txBody>
      </p:sp>
      <p:sp>
        <p:nvSpPr>
          <p:cNvPr id="41993" name="Slide Number Placeholder 3">
            <a:extLst>
              <a:ext uri="{FF2B5EF4-FFF2-40B4-BE49-F238E27FC236}">
                <a16:creationId xmlns:a16="http://schemas.microsoft.com/office/drawing/2014/main" id="{A326C058-4944-45CB-B261-2FA2F3BAC4D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228BEB2-4E08-43E2-92EE-57D20BD6839A}"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5" name="Date Placeholder 4">
            <a:extLst>
              <a:ext uri="{FF2B5EF4-FFF2-40B4-BE49-F238E27FC236}">
                <a16:creationId xmlns:a16="http://schemas.microsoft.com/office/drawing/2014/main" id="{90A2030F-2367-48B0-AEC1-F6DACA262A3A}"/>
              </a:ext>
            </a:extLst>
          </p:cNvPr>
          <p:cNvSpPr>
            <a:spLocks noGrp="1"/>
          </p:cNvSpPr>
          <p:nvPr>
            <p:ph type="dt" sz="quarter" idx="10"/>
          </p:nvPr>
        </p:nvSpPr>
        <p:spPr>
          <a:xfrm>
            <a:off x="457200" y="6356351"/>
            <a:ext cx="1676400" cy="27305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711CE61-04A3-4971-859F-C19C9A9E07BE}"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1/27/2025</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252"/>
            <a:ext cx="1295400" cy="72558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17163"/>
            <a:ext cx="8458200" cy="5355037"/>
          </a:xfrm>
        </p:spPr>
        <p:txBody>
          <a:bodyPr>
            <a:normAutofit fontScale="92500"/>
          </a:bodyPr>
          <a:lstStyle/>
          <a:p>
            <a:pPr algn="just">
              <a:lnSpc>
                <a:spcPct val="150000"/>
              </a:lnSpc>
            </a:pPr>
            <a:r>
              <a:rPr lang="en-IN" sz="2200" dirty="0">
                <a:latin typeface="Times New Roman" panose="02020603050405020304" pitchFamily="18" charset="0"/>
                <a:cs typeface="Times New Roman" panose="02020603050405020304" pitchFamily="18" charset="0"/>
              </a:rPr>
              <a:t>State in Ancient India:- </a:t>
            </a:r>
            <a:endParaRPr lang="en-US" sz="2200" dirty="0">
              <a:latin typeface="Times New Roman" panose="02020603050405020304" pitchFamily="18" charset="0"/>
              <a:cs typeface="Times New Roman" panose="02020603050405020304" pitchFamily="18" charset="0"/>
            </a:endParaRPr>
          </a:p>
          <a:p>
            <a:pPr algn="just">
              <a:lnSpc>
                <a:spcPct val="150000"/>
              </a:lnSpc>
            </a:pPr>
            <a:r>
              <a:rPr lang="en-US" sz="2200" dirty="0">
                <a:latin typeface="Times New Roman" panose="02020603050405020304" pitchFamily="18" charset="0"/>
                <a:cs typeface="Times New Roman" panose="02020603050405020304" pitchFamily="18" charset="0"/>
              </a:rPr>
              <a:t>Stages of State Formation in Ancient India,</a:t>
            </a:r>
          </a:p>
          <a:p>
            <a:pPr algn="just">
              <a:lnSpc>
                <a:spcPct val="150000"/>
              </a:lnSpc>
            </a:pPr>
            <a:r>
              <a:rPr lang="en-US" sz="2200" dirty="0">
                <a:latin typeface="Times New Roman" panose="02020603050405020304" pitchFamily="18" charset="0"/>
                <a:cs typeface="Times New Roman" panose="02020603050405020304" pitchFamily="18" charset="0"/>
              </a:rPr>
              <a:t>Kingship ,</a:t>
            </a:r>
          </a:p>
          <a:p>
            <a:pPr algn="just">
              <a:lnSpc>
                <a:spcPct val="150000"/>
              </a:lnSpc>
            </a:pPr>
            <a:r>
              <a:rPr lang="en-US" sz="2200" dirty="0">
                <a:latin typeface="Times New Roman" panose="02020603050405020304" pitchFamily="18" charset="0"/>
                <a:cs typeface="Times New Roman" panose="02020603050405020304" pitchFamily="18" charset="0"/>
              </a:rPr>
              <a:t>Council of Ministers Administration</a:t>
            </a:r>
          </a:p>
          <a:p>
            <a:pPr algn="just">
              <a:lnSpc>
                <a:spcPct val="150000"/>
              </a:lnSpc>
            </a:pPr>
            <a:r>
              <a:rPr lang="en-US" sz="2200" dirty="0">
                <a:latin typeface="Times New Roman" panose="02020603050405020304" pitchFamily="18" charset="0"/>
                <a:cs typeface="Times New Roman" panose="02020603050405020304" pitchFamily="18" charset="0"/>
              </a:rPr>
              <a:t>Political Ideals in Ancient India Conditions’ of the Welfare of Societies.</a:t>
            </a:r>
          </a:p>
          <a:p>
            <a:pPr algn="just">
              <a:lnSpc>
                <a:spcPct val="150000"/>
              </a:lnSpc>
            </a:pPr>
            <a:r>
              <a:rPr lang="en-US" sz="2200" dirty="0">
                <a:latin typeface="Times New Roman" panose="02020603050405020304" pitchFamily="18" charset="0"/>
                <a:cs typeface="Times New Roman" panose="02020603050405020304" pitchFamily="18" charset="0"/>
              </a:rPr>
              <a:t>The Seven Limbs of the State &amp; Society in Ancient India, </a:t>
            </a:r>
          </a:p>
          <a:p>
            <a:pPr algn="just">
              <a:lnSpc>
                <a:spcPct val="150000"/>
              </a:lnSpc>
            </a:pPr>
            <a:r>
              <a:rPr lang="en-US" sz="2200" dirty="0">
                <a:latin typeface="Times New Roman" panose="02020603050405020304" pitchFamily="18" charset="0"/>
                <a:cs typeface="Times New Roman" panose="02020603050405020304" pitchFamily="18" charset="0"/>
              </a:rPr>
              <a:t>Purusārtha, Varnāshrama System, Āshrama &amp; Marriage</a:t>
            </a:r>
          </a:p>
          <a:p>
            <a:pPr algn="just">
              <a:lnSpc>
                <a:spcPct val="150000"/>
              </a:lnSpc>
            </a:pPr>
            <a:r>
              <a:rPr lang="en-US" sz="2200" dirty="0">
                <a:latin typeface="Times New Roman" panose="02020603050405020304" pitchFamily="18" charset="0"/>
                <a:cs typeface="Times New Roman" panose="02020603050405020304" pitchFamily="18" charset="0"/>
              </a:rPr>
              <a:t>Understanding Gender as a social category, </a:t>
            </a:r>
          </a:p>
          <a:p>
            <a:pPr algn="just">
              <a:lnSpc>
                <a:spcPct val="150000"/>
              </a:lnSpc>
            </a:pPr>
            <a:r>
              <a:rPr lang="en-US" sz="2200" dirty="0">
                <a:latin typeface="Times New Roman" panose="02020603050405020304" pitchFamily="18" charset="0"/>
                <a:cs typeface="Times New Roman" panose="02020603050405020304" pitchFamily="18" charset="0"/>
              </a:rPr>
              <a:t>The representation of Women in Historical traditions,</a:t>
            </a:r>
          </a:p>
          <a:p>
            <a:pPr algn="just">
              <a:lnSpc>
                <a:spcPct val="150000"/>
              </a:lnSpc>
            </a:pPr>
            <a:r>
              <a:rPr lang="en-US" sz="2200" dirty="0">
                <a:latin typeface="Times New Roman" panose="02020603050405020304" pitchFamily="18" charset="0"/>
                <a:cs typeface="Times New Roman" panose="02020603050405020304" pitchFamily="18" charset="0"/>
              </a:rPr>
              <a:t>Challenges faced by Women &amp; Four-class Classification</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400" dirty="0">
              <a:latin typeface="Times New Roman" panose="02020603050405020304" pitchFamily="18" charset="0"/>
              <a:cs typeface="Times New Roman" panose="02020603050405020304" pitchFamily="18" charset="0"/>
            </a:endParaRPr>
          </a:p>
          <a:p>
            <a:pPr algn="just">
              <a:lnSpc>
                <a:spcPct val="150000"/>
              </a:lnSpc>
            </a:pPr>
            <a:endParaRPr lang="en-IN" sz="22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84167FD8-FDAC-40B4-8E53-6BBA4109414C}" type="datetime1">
              <a:rPr lang="en-US" smtClean="0"/>
              <a:t>1/27/2025</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23</a:t>
            </a:fld>
            <a:endParaRPr lang="en-US"/>
          </a:p>
        </p:txBody>
      </p:sp>
      <p:sp>
        <p:nvSpPr>
          <p:cNvPr id="8" name="Title 1"/>
          <p:cNvSpPr txBox="1">
            <a:spLocks/>
          </p:cNvSpPr>
          <p:nvPr/>
        </p:nvSpPr>
        <p:spPr>
          <a:xfrm>
            <a:off x="1371600" y="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Unit 1 content</a:t>
            </a:r>
          </a:p>
        </p:txBody>
      </p:sp>
      <p:sp>
        <p:nvSpPr>
          <p:cNvPr id="10" name="Footer Placeholder 9"/>
          <p:cNvSpPr>
            <a:spLocks noGrp="1"/>
          </p:cNvSpPr>
          <p:nvPr>
            <p:ph type="ftr" sz="quarter" idx="11"/>
          </p:nvPr>
        </p:nvSpPr>
        <p:spPr>
          <a:xfrm>
            <a:off x="1676400" y="6248400"/>
            <a:ext cx="6400800" cy="473075"/>
          </a:xfrm>
        </p:spPr>
        <p:txBody>
          <a:bodyPr/>
          <a:lstStyle/>
          <a:p>
            <a:pPr lvl="0">
              <a:spcBef>
                <a:spcPct val="20000"/>
              </a:spcBef>
              <a:defRPr/>
            </a:pPr>
            <a:r>
              <a:rPr lang="en-US" dirty="0" smtClean="0"/>
              <a:t>Ms. Neha Singh    Essence of Indian Traditional Knowledge              Unit </a:t>
            </a:r>
            <a:r>
              <a:rPr lang="en-US" dirty="0"/>
              <a:t>I</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717118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63F849E-7A76-4AE2-92CF-C16915E2A659}"/>
              </a:ext>
            </a:extLst>
          </p:cNvPr>
          <p:cNvSpPr txBox="1">
            <a:spLocks/>
          </p:cNvSpPr>
          <p:nvPr/>
        </p:nvSpPr>
        <p:spPr>
          <a:xfrm>
            <a:off x="0" y="-10160"/>
            <a:ext cx="9144000" cy="68580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Unit 1 Objective</a:t>
            </a:r>
          </a:p>
        </p:txBody>
      </p:sp>
      <p:sp>
        <p:nvSpPr>
          <p:cNvPr id="12" name="Rectangle 11">
            <a:extLst>
              <a:ext uri="{FF2B5EF4-FFF2-40B4-BE49-F238E27FC236}">
                <a16:creationId xmlns:a16="http://schemas.microsoft.com/office/drawing/2014/main" id="{D8E2A3E4-B818-445C-84F2-4F39C02DD798}"/>
              </a:ext>
            </a:extLst>
          </p:cNvPr>
          <p:cNvSpPr>
            <a:spLocks noChangeArrowheads="1"/>
          </p:cNvSpPr>
          <p:nvPr/>
        </p:nvSpPr>
        <p:spPr bwMode="auto">
          <a:xfrm>
            <a:off x="199231" y="1366128"/>
            <a:ext cx="8745537" cy="2062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313" indent="-3413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lnSpc>
                <a:spcPct val="150000"/>
              </a:lnSpc>
            </a:pPr>
            <a:r>
              <a:rPr lang="en-US" sz="2200" dirty="0">
                <a:latin typeface="Times New Roman" panose="02020603050405020304" pitchFamily="18" charset="0"/>
                <a:cs typeface="Times New Roman" panose="02020603050405020304" pitchFamily="18" charset="0"/>
              </a:rPr>
              <a:t>To imparting the basic principles of thought process, reasoning and inference to identify the roots and details of some of the contemporary issues faced by our nation and try to locate possible solutions to these challenges by digging deep into our past.</a:t>
            </a:r>
          </a:p>
        </p:txBody>
      </p:sp>
      <p:sp>
        <p:nvSpPr>
          <p:cNvPr id="2" name="Footer Placeholder 1">
            <a:extLst>
              <a:ext uri="{FF2B5EF4-FFF2-40B4-BE49-F238E27FC236}">
                <a16:creationId xmlns:a16="http://schemas.microsoft.com/office/drawing/2014/main" id="{2117E4A4-EBA1-446F-97E3-7BDE626A0AC6}"/>
              </a:ext>
            </a:extLst>
          </p:cNvPr>
          <p:cNvSpPr>
            <a:spLocks noGrp="1"/>
          </p:cNvSpPr>
          <p:nvPr>
            <p:ph type="ftr" sz="quarter" idx="11"/>
          </p:nvPr>
        </p:nvSpPr>
        <p:spPr>
          <a:xfrm>
            <a:off x="1859280" y="6399211"/>
            <a:ext cx="6141720" cy="322264"/>
          </a:xfrm>
        </p:spPr>
        <p:txBody>
          <a:bodyPr/>
          <a:lstStyle/>
          <a:p>
            <a:pPr lvl="0">
              <a:spcBef>
                <a:spcPct val="20000"/>
              </a:spcBef>
              <a:defRPr/>
            </a:pPr>
            <a:r>
              <a:rPr lang="en-US" dirty="0" smtClean="0"/>
              <a:t>Ms. Neha Singh    Essence of Indian Traditional Knowledge              Unit </a:t>
            </a:r>
            <a:r>
              <a:rPr lang="en-US" dirty="0"/>
              <a:t>I</a:t>
            </a:r>
          </a:p>
        </p:txBody>
      </p:sp>
      <p:sp>
        <p:nvSpPr>
          <p:cNvPr id="46086" name="Slide Number Placeholder 2">
            <a:extLst>
              <a:ext uri="{FF2B5EF4-FFF2-40B4-BE49-F238E27FC236}">
                <a16:creationId xmlns:a16="http://schemas.microsoft.com/office/drawing/2014/main" id="{1A58F39D-CF51-42B4-B4C8-8518F669A83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0213611-6750-48F3-913B-CC38717EF562}"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4" name="Date Placeholder 3">
            <a:extLst>
              <a:ext uri="{FF2B5EF4-FFF2-40B4-BE49-F238E27FC236}">
                <a16:creationId xmlns:a16="http://schemas.microsoft.com/office/drawing/2014/main" id="{7B9DF037-215B-44A8-BADB-00B7FA0FAD59}"/>
              </a:ext>
            </a:extLst>
          </p:cNvPr>
          <p:cNvSpPr>
            <a:spLocks noGrp="1"/>
          </p:cNvSpPr>
          <p:nvPr>
            <p:ph type="dt" sz="quarter" idx="10"/>
          </p:nvPr>
        </p:nvSpPr>
        <p:spPr>
          <a:xfrm>
            <a:off x="457200" y="6356351"/>
            <a:ext cx="1371600" cy="27305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ABF92DC-7DE6-4F0E-97FA-4275116ED921}"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1/27/2025</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marL="0" fontAlgn="t">
              <a:spcBef>
                <a:spcPts val="0"/>
              </a:spcBef>
            </a:pPr>
            <a:r>
              <a:rPr lang="en-US" sz="2200" b="1" dirty="0">
                <a:solidFill>
                  <a:srgbClr val="FFFFFF"/>
                </a:solidFill>
                <a:latin typeface="Times New Roman" panose="02020603050405020304" pitchFamily="18" charset="0"/>
                <a:cs typeface="Times New Roman" panose="02020603050405020304" pitchFamily="18" charset="0"/>
              </a:rPr>
              <a:t>To study the different theories of the formation of society</a:t>
            </a:r>
            <a:endParaRPr lang="en-IN" sz="1800" dirty="0">
              <a:latin typeface="Arial" panose="020B0604020202020204" pitchFamily="34" charset="0"/>
            </a:endParaRPr>
          </a:p>
          <a:p>
            <a:pPr marL="0" fontAlgn="t">
              <a:lnSpc>
                <a:spcPct val="150000"/>
              </a:lnSpc>
              <a:spcBef>
                <a:spcPts val="0"/>
              </a:spcBef>
            </a:pPr>
            <a:r>
              <a:rPr lang="en-US" sz="2200" dirty="0">
                <a:solidFill>
                  <a:srgbClr val="000000"/>
                </a:solidFill>
                <a:latin typeface="Times New Roman" panose="02020603050405020304" pitchFamily="18" charset="0"/>
                <a:cs typeface="Times New Roman" panose="02020603050405020304" pitchFamily="18" charset="0"/>
              </a:rPr>
              <a:t>To study the different theories of the formation of state</a:t>
            </a:r>
          </a:p>
          <a:p>
            <a:pPr marL="0" fontAlgn="t">
              <a:lnSpc>
                <a:spcPct val="150000"/>
              </a:lnSpc>
              <a:spcBef>
                <a:spcPts val="0"/>
              </a:spcBef>
            </a:pPr>
            <a:r>
              <a:rPr lang="en-US" sz="2200" dirty="0">
                <a:solidFill>
                  <a:srgbClr val="000000"/>
                </a:solidFill>
                <a:latin typeface="Times New Roman" panose="02020603050405020304" pitchFamily="18" charset="0"/>
                <a:cs typeface="Times New Roman" panose="02020603050405020304" pitchFamily="18" charset="0"/>
              </a:rPr>
              <a:t>To study the different stages of state formation in Ancient India</a:t>
            </a:r>
            <a:endParaRPr lang="en-IN" sz="2200" dirty="0">
              <a:latin typeface="Times New Roman" panose="02020603050405020304" pitchFamily="18" charset="0"/>
              <a:cs typeface="Times New Roman" panose="02020603050405020304" pitchFamily="18" charset="0"/>
            </a:endParaRPr>
          </a:p>
          <a:p>
            <a:pPr marL="0" fontAlgn="t">
              <a:lnSpc>
                <a:spcPct val="150000"/>
              </a:lnSpc>
              <a:spcBef>
                <a:spcPts val="0"/>
              </a:spcBef>
            </a:pPr>
            <a:r>
              <a:rPr lang="en-US" sz="2200" dirty="0">
                <a:solidFill>
                  <a:srgbClr val="000000"/>
                </a:solidFill>
                <a:latin typeface="Times New Roman" panose="02020603050405020304" pitchFamily="18" charset="0"/>
                <a:cs typeface="Times New Roman" panose="02020603050405020304" pitchFamily="18" charset="0"/>
              </a:rPr>
              <a:t>To </a:t>
            </a:r>
            <a:r>
              <a:rPr lang="en-IN" sz="2200" dirty="0">
                <a:solidFill>
                  <a:srgbClr val="000000"/>
                </a:solidFill>
                <a:latin typeface="Times New Roman" panose="02020603050405020304" pitchFamily="18" charset="0"/>
                <a:cs typeface="Times New Roman" panose="02020603050405020304" pitchFamily="18" charset="0"/>
              </a:rPr>
              <a:t>understand the theory of Kingship</a:t>
            </a:r>
            <a:endParaRPr lang="en-IN" sz="22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Date Placeholder 3"/>
          <p:cNvSpPr>
            <a:spLocks noGrp="1"/>
          </p:cNvSpPr>
          <p:nvPr>
            <p:ph type="dt" sz="half" idx="10"/>
          </p:nvPr>
        </p:nvSpPr>
        <p:spPr/>
        <p:txBody>
          <a:bodyPr/>
          <a:lstStyle/>
          <a:p>
            <a:fld id="{8108FFF9-2CC8-4588-A76A-CA9BF2C14091}" type="datetime1">
              <a:rPr lang="en-US" smtClean="0"/>
              <a:t>1/27/2025</a:t>
            </a:fld>
            <a:endParaRPr lang="en-US"/>
          </a:p>
        </p:txBody>
      </p:sp>
      <p:sp>
        <p:nvSpPr>
          <p:cNvPr id="5" name="Footer Placeholder 4"/>
          <p:cNvSpPr>
            <a:spLocks noGrp="1"/>
          </p:cNvSpPr>
          <p:nvPr>
            <p:ph type="ftr" sz="quarter" idx="11"/>
          </p:nvPr>
        </p:nvSpPr>
        <p:spPr>
          <a:xfrm>
            <a:off x="1524000" y="6356350"/>
            <a:ext cx="6629400" cy="365125"/>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dirty="0"/>
          </a:p>
        </p:txBody>
      </p:sp>
      <p:sp>
        <p:nvSpPr>
          <p:cNvPr id="7" name="Title 1"/>
          <p:cNvSpPr txBox="1">
            <a:spLocks/>
          </p:cNvSpPr>
          <p:nvPr/>
        </p:nvSpPr>
        <p:spPr>
          <a:xfrm>
            <a:off x="1371600" y="-1016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Topic Objective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506438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599"/>
            <a:ext cx="8229600" cy="5105401"/>
          </a:xfrm>
        </p:spPr>
        <p:txBody>
          <a:bodyPr>
            <a:noAutofit/>
          </a:bodyPr>
          <a:lstStyle/>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79714D88-C412-46A6-82A8-C1183214240D}" type="datetime1">
              <a:rPr lang="en-US" smtClean="0"/>
              <a:t>1/27/2025</a:t>
            </a:fld>
            <a:endParaRPr lang="en-US"/>
          </a:p>
        </p:txBody>
      </p:sp>
      <p:sp>
        <p:nvSpPr>
          <p:cNvPr id="5" name="Footer Placeholder 4"/>
          <p:cNvSpPr>
            <a:spLocks noGrp="1"/>
          </p:cNvSpPr>
          <p:nvPr>
            <p:ph type="ftr" sz="quarter" idx="11"/>
          </p:nvPr>
        </p:nvSpPr>
        <p:spPr>
          <a:xfrm>
            <a:off x="1600200" y="6356351"/>
            <a:ext cx="6248400" cy="365124"/>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dirty="0"/>
          </a:p>
        </p:txBody>
      </p:sp>
      <p:sp>
        <p:nvSpPr>
          <p:cNvPr id="7" name="Title 1"/>
          <p:cNvSpPr txBox="1">
            <a:spLocks/>
          </p:cNvSpPr>
          <p:nvPr/>
        </p:nvSpPr>
        <p:spPr>
          <a:xfrm>
            <a:off x="1346200" y="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IN" dirty="0"/>
              <a:t>Topic Mapping </a:t>
            </a:r>
            <a:endParaRPr lang="en-US" dirty="0"/>
          </a:p>
        </p:txBody>
      </p:sp>
      <p:graphicFrame>
        <p:nvGraphicFramePr>
          <p:cNvPr id="8" name="Table 8">
            <a:extLst>
              <a:ext uri="{FF2B5EF4-FFF2-40B4-BE49-F238E27FC236}">
                <a16:creationId xmlns:a16="http://schemas.microsoft.com/office/drawing/2014/main" id="{406BFF8A-AE28-4C2A-AF76-98D96235B95B}"/>
              </a:ext>
            </a:extLst>
          </p:cNvPr>
          <p:cNvGraphicFramePr>
            <a:graphicFrameLocks noGrp="1"/>
          </p:cNvGraphicFramePr>
          <p:nvPr>
            <p:extLst>
              <p:ext uri="{D42A27DB-BD31-4B8C-83A1-F6EECF244321}">
                <p14:modId xmlns:p14="http://schemas.microsoft.com/office/powerpoint/2010/main" val="1211925977"/>
              </p:ext>
            </p:extLst>
          </p:nvPr>
        </p:nvGraphicFramePr>
        <p:xfrm>
          <a:off x="365760" y="838201"/>
          <a:ext cx="8610600" cy="2321892"/>
        </p:xfrm>
        <a:graphic>
          <a:graphicData uri="http://schemas.openxmlformats.org/drawingml/2006/table">
            <a:tbl>
              <a:tblPr firstRow="1" bandRow="1">
                <a:tableStyleId>{5C22544A-7EE6-4342-B048-85BDC9FD1C3A}</a:tableStyleId>
              </a:tblPr>
              <a:tblGrid>
                <a:gridCol w="853440">
                  <a:extLst>
                    <a:ext uri="{9D8B030D-6E8A-4147-A177-3AD203B41FA5}">
                      <a16:colId xmlns:a16="http://schemas.microsoft.com/office/drawing/2014/main" val="3036687944"/>
                    </a:ext>
                  </a:extLst>
                </a:gridCol>
                <a:gridCol w="6385560">
                  <a:extLst>
                    <a:ext uri="{9D8B030D-6E8A-4147-A177-3AD203B41FA5}">
                      <a16:colId xmlns:a16="http://schemas.microsoft.com/office/drawing/2014/main" val="3642095629"/>
                    </a:ext>
                  </a:extLst>
                </a:gridCol>
                <a:gridCol w="1371600">
                  <a:extLst>
                    <a:ext uri="{9D8B030D-6E8A-4147-A177-3AD203B41FA5}">
                      <a16:colId xmlns:a16="http://schemas.microsoft.com/office/drawing/2014/main" val="1177622982"/>
                    </a:ext>
                  </a:extLst>
                </a:gridCol>
              </a:tblGrid>
              <a:tr h="731902">
                <a:tc>
                  <a:txBody>
                    <a:bodyPr/>
                    <a:lstStyle/>
                    <a:p>
                      <a:pPr algn="ctr"/>
                      <a:r>
                        <a:rPr lang="en-IN" sz="2200" dirty="0" err="1">
                          <a:latin typeface="Times New Roman" panose="02020603050405020304" pitchFamily="18" charset="0"/>
                          <a:cs typeface="Times New Roman" panose="02020603050405020304" pitchFamily="18" charset="0"/>
                        </a:rPr>
                        <a:t>S.No</a:t>
                      </a:r>
                      <a:r>
                        <a:rPr lang="en-IN" sz="2200" dirty="0">
                          <a:latin typeface="Times New Roman" panose="02020603050405020304" pitchFamily="18" charset="0"/>
                          <a:cs typeface="Times New Roman" panose="02020603050405020304" pitchFamily="18" charset="0"/>
                        </a:rPr>
                        <a:t>.</a:t>
                      </a:r>
                    </a:p>
                  </a:txBody>
                  <a:tcPr/>
                </a:tc>
                <a:tc>
                  <a:txBody>
                    <a:bodyPr/>
                    <a:lstStyle/>
                    <a:p>
                      <a:pPr algn="ctr"/>
                      <a:r>
                        <a:rPr lang="en-IN" sz="2200" dirty="0">
                          <a:latin typeface="Times New Roman" panose="02020603050405020304" pitchFamily="18" charset="0"/>
                          <a:cs typeface="Times New Roman" panose="02020603050405020304" pitchFamily="18" charset="0"/>
                        </a:rPr>
                        <a:t>Topic</a:t>
                      </a:r>
                    </a:p>
                  </a:txBody>
                  <a:tcPr/>
                </a:tc>
                <a:tc>
                  <a:txBody>
                    <a:bodyPr/>
                    <a:lstStyle/>
                    <a:p>
                      <a:pPr algn="ctr"/>
                      <a:r>
                        <a:rPr lang="en-IN" sz="2200" dirty="0">
                          <a:latin typeface="Times New Roman" panose="02020603050405020304" pitchFamily="18" charset="0"/>
                          <a:cs typeface="Times New Roman" panose="02020603050405020304" pitchFamily="18" charset="0"/>
                        </a:rPr>
                        <a:t>Course Outcome</a:t>
                      </a:r>
                    </a:p>
                  </a:txBody>
                  <a:tcPr/>
                </a:tc>
                <a:extLst>
                  <a:ext uri="{0D108BD9-81ED-4DB2-BD59-A6C34878D82A}">
                    <a16:rowId xmlns:a16="http://schemas.microsoft.com/office/drawing/2014/main" val="3645536359"/>
                  </a:ext>
                </a:extLst>
              </a:tr>
              <a:tr h="496330">
                <a:tc>
                  <a:txBody>
                    <a:bodyPr/>
                    <a:lstStyle/>
                    <a:p>
                      <a:pPr algn="ctr"/>
                      <a:r>
                        <a:rPr lang="en-IN" dirty="0">
                          <a:latin typeface="Times New Roman" panose="02020603050405020304" pitchFamily="18" charset="0"/>
                          <a:cs typeface="Times New Roman" panose="02020603050405020304" pitchFamily="18" charset="0"/>
                        </a:rPr>
                        <a:t>1</a:t>
                      </a:r>
                    </a:p>
                  </a:txBody>
                  <a:tcPr/>
                </a:tc>
                <a:tc>
                  <a:txBody>
                    <a:bodyPr/>
                    <a:lstStyle/>
                    <a:p>
                      <a:r>
                        <a:rPr lang="en-IN" sz="2200" dirty="0">
                          <a:latin typeface="Times New Roman" panose="02020603050405020304" pitchFamily="18" charset="0"/>
                          <a:cs typeface="Times New Roman" panose="02020603050405020304" pitchFamily="18" charset="0"/>
                        </a:rPr>
                        <a:t>Different theories of society formation in Ancient India</a:t>
                      </a:r>
                    </a:p>
                  </a:txBody>
                  <a:tcPr/>
                </a:tc>
                <a:tc>
                  <a:txBody>
                    <a:bodyPr/>
                    <a:lstStyle/>
                    <a:p>
                      <a:pPr algn="ctr"/>
                      <a:r>
                        <a:rPr lang="en-IN" sz="2200" dirty="0">
                          <a:latin typeface="Times New Roman" panose="02020603050405020304" pitchFamily="18" charset="0"/>
                          <a:cs typeface="Times New Roman" panose="02020603050405020304" pitchFamily="18" charset="0"/>
                        </a:rPr>
                        <a:t>CO1</a:t>
                      </a:r>
                    </a:p>
                  </a:txBody>
                  <a:tcPr/>
                </a:tc>
                <a:extLst>
                  <a:ext uri="{0D108BD9-81ED-4DB2-BD59-A6C34878D82A}">
                    <a16:rowId xmlns:a16="http://schemas.microsoft.com/office/drawing/2014/main" val="3180589679"/>
                  </a:ext>
                </a:extLst>
              </a:tr>
              <a:tr h="496329">
                <a:tc>
                  <a:txBody>
                    <a:bodyPr/>
                    <a:lstStyle/>
                    <a:p>
                      <a:pPr algn="ctr"/>
                      <a:r>
                        <a:rPr lang="en-IN" dirty="0">
                          <a:latin typeface="Times New Roman" panose="02020603050405020304" pitchFamily="18" charset="0"/>
                          <a:cs typeface="Times New Roman" panose="02020603050405020304" pitchFamily="18" charset="0"/>
                        </a:rPr>
                        <a:t>2</a:t>
                      </a:r>
                    </a:p>
                  </a:txBody>
                  <a:tcPr/>
                </a:tc>
                <a:tc>
                  <a:txBody>
                    <a:bodyPr/>
                    <a:lstStyle/>
                    <a:p>
                      <a:pPr algn="just"/>
                      <a:r>
                        <a:rPr lang="en-US" sz="2200" dirty="0">
                          <a:latin typeface="Times New Roman" panose="02020603050405020304" pitchFamily="18" charset="0"/>
                          <a:cs typeface="Times New Roman" panose="02020603050405020304" pitchFamily="18" charset="0"/>
                        </a:rPr>
                        <a:t>Stages of State Formation in Ancient India</a:t>
                      </a:r>
                      <a:endParaRPr lang="en-IN" sz="2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CO1</a:t>
                      </a:r>
                      <a:endParaRPr kumimoji="0" lang="en-IN"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217782616"/>
                  </a:ext>
                </a:extLst>
              </a:tr>
              <a:tr h="567233">
                <a:tc>
                  <a:txBody>
                    <a:bodyPr/>
                    <a:lstStyle/>
                    <a:p>
                      <a:pPr algn="ctr"/>
                      <a:r>
                        <a:rPr lang="en-IN" dirty="0">
                          <a:latin typeface="Times New Roman" panose="02020603050405020304" pitchFamily="18" charset="0"/>
                          <a:cs typeface="Times New Roman" panose="02020603050405020304" pitchFamily="18" charset="0"/>
                        </a:rPr>
                        <a:t>3</a:t>
                      </a:r>
                    </a:p>
                  </a:txBody>
                  <a:tcPr/>
                </a:tc>
                <a:tc>
                  <a:txBody>
                    <a:bodyPr/>
                    <a:lstStyle/>
                    <a:p>
                      <a:pPr algn="just"/>
                      <a:r>
                        <a:rPr lang="en-US" sz="2200" dirty="0">
                          <a:latin typeface="Times New Roman" panose="02020603050405020304" pitchFamily="18" charset="0"/>
                          <a:cs typeface="Times New Roman" panose="02020603050405020304" pitchFamily="18" charset="0"/>
                        </a:rPr>
                        <a:t>Kingship , Council of Ministers  &amp; Administration </a:t>
                      </a:r>
                      <a:endParaRPr lang="en-IN" sz="2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CO1</a:t>
                      </a:r>
                    </a:p>
                  </a:txBody>
                  <a:tcPr/>
                </a:tc>
                <a:extLst>
                  <a:ext uri="{0D108BD9-81ED-4DB2-BD59-A6C34878D82A}">
                    <a16:rowId xmlns:a16="http://schemas.microsoft.com/office/drawing/2014/main" val="2764179287"/>
                  </a:ext>
                </a:extLst>
              </a:tr>
            </a:tbl>
          </a:graphicData>
        </a:graphic>
      </p:graphicFrame>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3"/>
            <a:ext cx="1295400" cy="723996"/>
          </a:xfrm>
          <a:prstGeom prst="rect">
            <a:avLst/>
          </a:prstGeom>
        </p:spPr>
      </p:pic>
    </p:spTree>
    <p:extLst>
      <p:ext uri="{BB962C8B-B14F-4D97-AF65-F5344CB8AC3E}">
        <p14:creationId xmlns:p14="http://schemas.microsoft.com/office/powerpoint/2010/main" val="2420666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8736"/>
            <a:ext cx="8686800" cy="5266450"/>
          </a:xfrm>
        </p:spPr>
        <p:txBody>
          <a:bodyPr>
            <a:noAutofit/>
          </a:bodyPr>
          <a:lstStyle/>
          <a:p>
            <a:pPr algn="just">
              <a:lnSpc>
                <a:spcPct val="150000"/>
              </a:lnSpc>
            </a:pPr>
            <a:r>
              <a:rPr lang="en-US" sz="2200" b="1" dirty="0">
                <a:latin typeface="Times New Roman" panose="02020603050405020304" pitchFamily="18" charset="0"/>
                <a:cs typeface="Times New Roman" panose="02020603050405020304" pitchFamily="18" charset="0"/>
              </a:rPr>
              <a:t>Meaning of culture</a:t>
            </a:r>
            <a:r>
              <a:rPr lang="en-US" sz="2200" dirty="0">
                <a:latin typeface="Times New Roman" panose="02020603050405020304" pitchFamily="18" charset="0"/>
                <a:cs typeface="Times New Roman" panose="02020603050405020304" pitchFamily="18" charset="0"/>
              </a:rPr>
              <a:t>: Culture is a way of life. The food you eat, the clothes you wear, the language you speak in and the God you worship all are aspects of culture.</a:t>
            </a:r>
          </a:p>
          <a:p>
            <a:pPr algn="just">
              <a:lnSpc>
                <a:spcPct val="150000"/>
              </a:lnSpc>
            </a:pPr>
            <a:r>
              <a:rPr lang="en-US" sz="2200" dirty="0">
                <a:latin typeface="Times New Roman" panose="02020603050405020304" pitchFamily="18" charset="0"/>
                <a:cs typeface="Times New Roman" panose="02020603050405020304" pitchFamily="18" charset="0"/>
              </a:rPr>
              <a:t>Culture is the belief of a community that is transmitted from one generation to another through what is shown(plastic arts, symbols),what is told (stories, philosophy, literature) and what is done (performing arts, customs rituals).</a:t>
            </a:r>
          </a:p>
          <a:p>
            <a:pPr algn="just">
              <a:lnSpc>
                <a:spcPct val="150000"/>
              </a:lnSpc>
            </a:pPr>
            <a:r>
              <a:rPr lang="en-US" sz="2200" dirty="0">
                <a:latin typeface="Times New Roman" panose="02020603050405020304" pitchFamily="18" charset="0"/>
                <a:cs typeface="Times New Roman" panose="02020603050405020304" pitchFamily="18" charset="0"/>
              </a:rPr>
              <a:t>Culture is the expression of our nature in our modes of living and thinking. It may be seen in our literature, in religious practices, in recreation and enjoyment. </a:t>
            </a:r>
          </a:p>
        </p:txBody>
      </p:sp>
      <p:sp>
        <p:nvSpPr>
          <p:cNvPr id="4" name="Date Placeholder 3"/>
          <p:cNvSpPr>
            <a:spLocks noGrp="1"/>
          </p:cNvSpPr>
          <p:nvPr>
            <p:ph type="dt" sz="half" idx="10"/>
          </p:nvPr>
        </p:nvSpPr>
        <p:spPr/>
        <p:txBody>
          <a:bodyPr/>
          <a:lstStyle/>
          <a:p>
            <a:fld id="{7B297E41-7EF3-4D8E-867A-B95FDD533528}" type="datetime1">
              <a:rPr lang="en-US" smtClean="0"/>
              <a:t>1/27/2025</a:t>
            </a:fld>
            <a:endParaRPr lang="en-US"/>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p:cNvSpPr txBox="1">
            <a:spLocks/>
          </p:cNvSpPr>
          <p:nvPr/>
        </p:nvSpPr>
        <p:spPr>
          <a:xfrm>
            <a:off x="1346202" y="65681"/>
            <a:ext cx="77215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Culture (CO1)</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026999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8736"/>
            <a:ext cx="8686800" cy="5266450"/>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Culture has two distinctive components, namely, material and non-material. Material culture consists of objects that are related to the material aspect of our life such as our dress, food, and household goods. Non-material culture refers to ideas, ideals, thoughts and belief.</a:t>
            </a:r>
          </a:p>
          <a:p>
            <a:pPr algn="just">
              <a:lnSpc>
                <a:spcPct val="150000"/>
              </a:lnSpc>
            </a:pPr>
            <a:r>
              <a:rPr lang="en-US" sz="2200" dirty="0">
                <a:latin typeface="Times New Roman" panose="02020603050405020304" pitchFamily="18" charset="0"/>
                <a:cs typeface="Times New Roman" panose="02020603050405020304" pitchFamily="18" charset="0"/>
              </a:rPr>
              <a:t>ART: Art is the expression of culture. Art can be divided into two parts: 1. </a:t>
            </a:r>
            <a:r>
              <a:rPr lang="en-US" sz="2200" b="1" dirty="0">
                <a:latin typeface="Times New Roman" panose="02020603050405020304" pitchFamily="18" charset="0"/>
                <a:cs typeface="Times New Roman" panose="02020603050405020304" pitchFamily="18" charset="0"/>
              </a:rPr>
              <a:t>The Tangible </a:t>
            </a:r>
            <a:r>
              <a:rPr lang="en-US" sz="2200" dirty="0">
                <a:latin typeface="Times New Roman" panose="02020603050405020304" pitchFamily="18" charset="0"/>
                <a:cs typeface="Times New Roman" panose="02020603050405020304" pitchFamily="18" charset="0"/>
              </a:rPr>
              <a:t>(Literature, fine arts, sculptures, fashion, architecture, coins, pots, carving, etc.) </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2.  </a:t>
            </a:r>
            <a:r>
              <a:rPr lang="en-US" sz="2200" b="1" dirty="0">
                <a:latin typeface="Times New Roman" panose="02020603050405020304" pitchFamily="18" charset="0"/>
                <a:cs typeface="Times New Roman" panose="02020603050405020304" pitchFamily="18" charset="0"/>
              </a:rPr>
              <a:t>The Intangible </a:t>
            </a:r>
            <a:r>
              <a:rPr lang="en-US" sz="2200" dirty="0">
                <a:latin typeface="Times New Roman" panose="02020603050405020304" pitchFamily="18" charset="0"/>
                <a:cs typeface="Times New Roman" panose="02020603050405020304" pitchFamily="18" charset="0"/>
              </a:rPr>
              <a:t>(performing arts, music, dance and theater).</a:t>
            </a:r>
          </a:p>
          <a:p>
            <a:pPr algn="just">
              <a:lnSpc>
                <a:spcPct val="150000"/>
              </a:lnSpc>
            </a:pPr>
            <a:r>
              <a:rPr lang="en-US" sz="2200" dirty="0">
                <a:latin typeface="Times New Roman" panose="02020603050405020304" pitchFamily="18" charset="0"/>
                <a:cs typeface="Times New Roman" panose="02020603050405020304" pitchFamily="18" charset="0"/>
              </a:rPr>
              <a:t>Art reveals what a culture values and admires, and what it is capable of and has a capacity for, and what it promotes and what it does not. </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E1BA752F-7648-4F33-9CE5-193316375EED}" type="datetime1">
              <a:rPr lang="en-US" smtClean="0"/>
              <a:t>1/27/2025</a:t>
            </a:fld>
            <a:endParaRPr lang="en-US"/>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itle 1"/>
          <p:cNvSpPr txBox="1">
            <a:spLocks/>
          </p:cNvSpPr>
          <p:nvPr/>
        </p:nvSpPr>
        <p:spPr>
          <a:xfrm>
            <a:off x="1346202" y="55521"/>
            <a:ext cx="77215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Culture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4062644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8736"/>
            <a:ext cx="8686800" cy="5266450"/>
          </a:xfrm>
        </p:spPr>
        <p:txBody>
          <a:bodyPr>
            <a:noAutofit/>
          </a:bodyPr>
          <a:lstStyle/>
          <a:p>
            <a:pPr algn="just">
              <a:lnSpc>
                <a:spcPct val="150000"/>
              </a:lnSpc>
            </a:pPr>
            <a:r>
              <a:rPr lang="en-US" sz="2200" b="1" dirty="0">
                <a:latin typeface="Times New Roman" panose="02020603050405020304" pitchFamily="18" charset="0"/>
                <a:cs typeface="Times New Roman" panose="02020603050405020304" pitchFamily="18" charset="0"/>
              </a:rPr>
              <a:t>What is the difference between Culture and Art?</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Answer: Art is a subset of culture, a part of it. Therefore ,there must be some elements of ‘culture’ that are not considered as ‘art’. Here are few of them: </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1. Language</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2. Food habits</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3. Knowledge system</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4. Religious belief</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5. Economic and political pattern</a:t>
            </a:r>
          </a:p>
        </p:txBody>
      </p:sp>
      <p:sp>
        <p:nvSpPr>
          <p:cNvPr id="4" name="Date Placeholder 3"/>
          <p:cNvSpPr>
            <a:spLocks noGrp="1"/>
          </p:cNvSpPr>
          <p:nvPr>
            <p:ph type="dt" sz="half" idx="10"/>
          </p:nvPr>
        </p:nvSpPr>
        <p:spPr/>
        <p:txBody>
          <a:bodyPr/>
          <a:lstStyle/>
          <a:p>
            <a:fld id="{80D42553-7AB5-4C8A-B419-0F397473A973}" type="datetime1">
              <a:rPr lang="en-US" smtClean="0"/>
              <a:t>1/27/2025</a:t>
            </a:fld>
            <a:endParaRPr lang="en-US"/>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7" name="Title 1"/>
          <p:cNvSpPr txBox="1">
            <a:spLocks/>
          </p:cNvSpPr>
          <p:nvPr/>
        </p:nvSpPr>
        <p:spPr>
          <a:xfrm>
            <a:off x="1346202" y="65681"/>
            <a:ext cx="77215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Art and Culture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4121858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40A07-05F5-4DAD-A9D1-23EC6892B945}"/>
              </a:ext>
            </a:extLst>
          </p:cNvPr>
          <p:cNvSpPr>
            <a:spLocks noGrp="1"/>
          </p:cNvSpPr>
          <p:nvPr>
            <p:ph type="ctrTitle"/>
          </p:nvPr>
        </p:nvSpPr>
        <p:spPr>
          <a:xfrm>
            <a:off x="0" y="-10160"/>
            <a:ext cx="9144000" cy="685800"/>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p>
            <a:r>
              <a:rPr lang="en-US" sz="2800" dirty="0"/>
              <a:t>             Syllabus</a:t>
            </a:r>
          </a:p>
        </p:txBody>
      </p:sp>
      <p:sp>
        <p:nvSpPr>
          <p:cNvPr id="5" name="Date Placeholder 4">
            <a:extLst>
              <a:ext uri="{FF2B5EF4-FFF2-40B4-BE49-F238E27FC236}">
                <a16:creationId xmlns:a16="http://schemas.microsoft.com/office/drawing/2014/main" id="{2049A542-4D39-4060-858A-AD38E78AAF4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B752F24-DBF1-40C3-9F47-5381DFFC6FD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1/27/2025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a:extLst>
              <a:ext uri="{FF2B5EF4-FFF2-40B4-BE49-F238E27FC236}">
                <a16:creationId xmlns:a16="http://schemas.microsoft.com/office/drawing/2014/main" id="{2530BB13-7E47-40E4-9D2E-876D091D48EC}"/>
              </a:ext>
            </a:extLst>
          </p:cNvPr>
          <p:cNvSpPr>
            <a:spLocks noGrp="1"/>
          </p:cNvSpPr>
          <p:nvPr>
            <p:ph type="ftr" sz="quarter" idx="11"/>
          </p:nvPr>
        </p:nvSpPr>
        <p:spPr>
          <a:xfrm>
            <a:off x="1828800" y="6356350"/>
            <a:ext cx="6172200" cy="365125"/>
          </a:xfrm>
        </p:spPr>
        <p:txBody>
          <a:bodyPr/>
          <a:lstStyle/>
          <a:p>
            <a:pPr lvl="0">
              <a:spcBef>
                <a:spcPct val="20000"/>
              </a:spcBef>
              <a:defRPr/>
            </a:pPr>
            <a:r>
              <a:rPr lang="en-US" dirty="0" smtClean="0"/>
              <a:t>Ms. Neha Singh    Essence of Indian Traditional Knowledge              Unit </a:t>
            </a:r>
            <a:r>
              <a:rPr lang="en-US" dirty="0"/>
              <a:t>I</a:t>
            </a:r>
          </a:p>
        </p:txBody>
      </p:sp>
      <p:sp>
        <p:nvSpPr>
          <p:cNvPr id="16390" name="Slide Number Placeholder 3">
            <a:extLst>
              <a:ext uri="{FF2B5EF4-FFF2-40B4-BE49-F238E27FC236}">
                <a16:creationId xmlns:a16="http://schemas.microsoft.com/office/drawing/2014/main" id="{6DFE3AB9-9A5B-44A5-B8B1-A8B8BC73ADA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3813110-3AB5-4615-A3EB-E35F630A72B0}"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4" name="Picture 3"/>
          <p:cNvPicPr>
            <a:picLocks noChangeAspect="1"/>
          </p:cNvPicPr>
          <p:nvPr/>
        </p:nvPicPr>
        <p:blipFill>
          <a:blip r:embed="rId4"/>
          <a:stretch>
            <a:fillRect/>
          </a:stretch>
        </p:blipFill>
        <p:spPr>
          <a:xfrm>
            <a:off x="381000" y="685800"/>
            <a:ext cx="8382000" cy="574675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4811"/>
            <a:ext cx="1158240" cy="69542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pic>
    </p:spTree>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19C4E75-E442-44D2-BF73-D42E22E1BEAD}" type="datetime1">
              <a:rPr lang="en-US" smtClean="0"/>
              <a:t>1/27/2025</a:t>
            </a:fld>
            <a:endParaRPr lang="en-US"/>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a:spLocks/>
          </p:cNvSpPr>
          <p:nvPr/>
        </p:nvSpPr>
        <p:spPr>
          <a:xfrm>
            <a:off x="1346202" y="55521"/>
            <a:ext cx="7721598" cy="7725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Bharata </a:t>
            </a:r>
          </a:p>
        </p:txBody>
      </p:sp>
      <p:sp>
        <p:nvSpPr>
          <p:cNvPr id="16" name="Content Placeholder 15">
            <a:extLst>
              <a:ext uri="{FF2B5EF4-FFF2-40B4-BE49-F238E27FC236}">
                <a16:creationId xmlns:a16="http://schemas.microsoft.com/office/drawing/2014/main" id="{74086F7B-D648-47D5-8F45-D0985A061057}"/>
              </a:ext>
            </a:extLst>
          </p:cNvPr>
          <p:cNvSpPr>
            <a:spLocks noGrp="1"/>
          </p:cNvSpPr>
          <p:nvPr>
            <p:ph idx="1"/>
          </p:nvPr>
        </p:nvSpPr>
        <p:spPr>
          <a:xfrm>
            <a:off x="304800" y="998737"/>
            <a:ext cx="8610600" cy="5357612"/>
          </a:xfrm>
        </p:spPr>
        <p:txBody>
          <a:bodyPr>
            <a:normAutofit/>
          </a:bodyPr>
          <a:lstStyle/>
          <a:p>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a:p>
            <a:pPr marL="0" indent="0">
              <a:buNone/>
            </a:pPr>
            <a:r>
              <a:rPr lang="en-IN" sz="2200" dirty="0">
                <a:latin typeface="Times New Roman" panose="02020603050405020304" pitchFamily="18" charset="0"/>
                <a:cs typeface="Times New Roman" panose="02020603050405020304" pitchFamily="18" charset="0"/>
              </a:rPr>
              <a:t>                                        Source : Vishnu Puran 2.3.1</a:t>
            </a:r>
          </a:p>
          <a:p>
            <a:pPr algn="just"/>
            <a:r>
              <a:rPr lang="en-IN" sz="2200" b="1" dirty="0">
                <a:latin typeface="Times New Roman" panose="02020603050405020304" pitchFamily="18" charset="0"/>
                <a:cs typeface="Times New Roman" panose="02020603050405020304" pitchFamily="18" charset="0"/>
              </a:rPr>
              <a:t>Meaning</a:t>
            </a:r>
            <a:r>
              <a:rPr lang="en-IN" sz="2200" dirty="0">
                <a:latin typeface="Times New Roman" panose="02020603050405020304" pitchFamily="18" charset="0"/>
                <a:cs typeface="Times New Roman" panose="02020603050405020304" pitchFamily="18" charset="0"/>
              </a:rPr>
              <a:t>: The country that lies north of the ocean and south of the snowy mountains(Himalaya) is called Bharatam there dwellers are called as Bharata or Bhartiya.</a:t>
            </a:r>
          </a:p>
        </p:txBody>
      </p:sp>
      <p:pic>
        <p:nvPicPr>
          <p:cNvPr id="18" name="Picture 17" descr="Source: Vishnu puran 2.3.1">
            <a:extLst>
              <a:ext uri="{FF2B5EF4-FFF2-40B4-BE49-F238E27FC236}">
                <a16:creationId xmlns:a16="http://schemas.microsoft.com/office/drawing/2014/main" id="{D1AD9290-69B9-4836-82C8-9B73BA5F5D43}"/>
              </a:ext>
              <a:ext uri="{C183D7F6-B498-43B3-948B-1728B52AA6E4}">
                <adec:decorative xmlns:adec="http://schemas.microsoft.com/office/drawing/2017/decorative" xmlns=""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393031"/>
            <a:ext cx="8610600" cy="2035969"/>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177431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95400"/>
            <a:ext cx="8763000" cy="2819400"/>
          </a:xfrm>
        </p:spPr>
        <p:txBody>
          <a:bodyPr>
            <a:noAutofit/>
          </a:bodyPr>
          <a:lstStyle/>
          <a:p>
            <a:pPr marL="0" indent="0" algn="just">
              <a:lnSpc>
                <a:spcPct val="200000"/>
              </a:lnSpc>
              <a:buNone/>
            </a:pPr>
            <a:r>
              <a:rPr lang="en-US" sz="2200" dirty="0">
                <a:latin typeface="Times New Roman" panose="02020603050405020304" pitchFamily="18" charset="0"/>
                <a:cs typeface="Times New Roman" panose="02020603050405020304" pitchFamily="18" charset="0"/>
              </a:rPr>
              <a:t>• A State is a set of institutions that possess the authority to make the rules that govern the people in one or more societies, having internal and external sovereignty over a definite territory. </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EC3DA5C-70D6-4063-9820-0F873F8BF8C8}" type="datetime1">
              <a:rPr lang="en-US" smtClean="0"/>
              <a:t>1/27/2025</a:t>
            </a:fld>
            <a:endParaRPr lang="en-US"/>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Title 1"/>
          <p:cNvSpPr txBox="1">
            <a:spLocks/>
          </p:cNvSpPr>
          <p:nvPr/>
        </p:nvSpPr>
        <p:spPr>
          <a:xfrm>
            <a:off x="1346202" y="45361"/>
            <a:ext cx="7721598" cy="6201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State defined</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475465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8736"/>
            <a:ext cx="8229600" cy="5266450"/>
          </a:xfrm>
        </p:spPr>
        <p:txBody>
          <a:bodyPr>
            <a:noAutofit/>
          </a:bodyPr>
          <a:lstStyle/>
          <a:p>
            <a:pPr algn="just">
              <a:lnSpc>
                <a:spcPct val="20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EC3DA5C-70D6-4063-9820-0F873F8BF8C8}" type="datetime1">
              <a:rPr lang="en-US" smtClean="0"/>
              <a:t>1/27/2025</a:t>
            </a:fld>
            <a:endParaRPr lang="en-US"/>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Title 1"/>
          <p:cNvSpPr txBox="1">
            <a:spLocks/>
          </p:cNvSpPr>
          <p:nvPr/>
        </p:nvSpPr>
        <p:spPr>
          <a:xfrm>
            <a:off x="1346202" y="65681"/>
            <a:ext cx="77215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State in Ancient India (CO1)</a:t>
            </a:r>
          </a:p>
        </p:txBody>
      </p:sp>
      <p:pic>
        <p:nvPicPr>
          <p:cNvPr id="2" name="Picture 1">
            <a:extLst>
              <a:ext uri="{FF2B5EF4-FFF2-40B4-BE49-F238E27FC236}">
                <a16:creationId xmlns:a16="http://schemas.microsoft.com/office/drawing/2014/main" id="{71C4FC04-A8A0-4596-BD54-A72A966C671C}"/>
              </a:ext>
            </a:extLst>
          </p:cNvPr>
          <p:cNvPicPr>
            <a:picLocks noChangeAspect="1"/>
          </p:cNvPicPr>
          <p:nvPr/>
        </p:nvPicPr>
        <p:blipFill>
          <a:blip r:embed="rId2"/>
          <a:stretch>
            <a:fillRect/>
          </a:stretch>
        </p:blipFill>
        <p:spPr>
          <a:xfrm>
            <a:off x="38100" y="1089068"/>
            <a:ext cx="9029700" cy="526728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36740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8736"/>
            <a:ext cx="8229600" cy="5266450"/>
          </a:xfrm>
        </p:spPr>
        <p:txBody>
          <a:bodyPr>
            <a:noAutofit/>
          </a:bodyPr>
          <a:lstStyle/>
          <a:p>
            <a:pPr algn="just">
              <a:lnSpc>
                <a:spcPct val="20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EC3DA5C-70D6-4063-9820-0F873F8BF8C8}" type="datetime1">
              <a:rPr lang="en-US" smtClean="0"/>
              <a:t>1/27/2025</a:t>
            </a:fld>
            <a:endParaRPr lang="en-US"/>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Title 1"/>
          <p:cNvSpPr txBox="1">
            <a:spLocks/>
          </p:cNvSpPr>
          <p:nvPr/>
        </p:nvSpPr>
        <p:spPr>
          <a:xfrm>
            <a:off x="1346202" y="65681"/>
            <a:ext cx="7721598" cy="527133"/>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Features of State </a:t>
            </a:r>
          </a:p>
        </p:txBody>
      </p:sp>
      <p:pic>
        <p:nvPicPr>
          <p:cNvPr id="8" name="Picture 7">
            <a:extLst>
              <a:ext uri="{FF2B5EF4-FFF2-40B4-BE49-F238E27FC236}">
                <a16:creationId xmlns:a16="http://schemas.microsoft.com/office/drawing/2014/main" id="{22CDC30D-552D-4C1C-B107-870E71A30BE0}"/>
              </a:ext>
            </a:extLst>
          </p:cNvPr>
          <p:cNvPicPr>
            <a:picLocks noChangeAspect="1"/>
          </p:cNvPicPr>
          <p:nvPr/>
        </p:nvPicPr>
        <p:blipFill>
          <a:blip r:embed="rId2"/>
          <a:stretch>
            <a:fillRect/>
          </a:stretch>
        </p:blipFill>
        <p:spPr>
          <a:xfrm>
            <a:off x="152400" y="762000"/>
            <a:ext cx="8915400" cy="5594349"/>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3"/>
            <a:ext cx="1295400" cy="755746"/>
          </a:xfrm>
          <a:prstGeom prst="rect">
            <a:avLst/>
          </a:prstGeom>
        </p:spPr>
      </p:pic>
    </p:spTree>
    <p:extLst>
      <p:ext uri="{BB962C8B-B14F-4D97-AF65-F5344CB8AC3E}">
        <p14:creationId xmlns:p14="http://schemas.microsoft.com/office/powerpoint/2010/main" val="1986805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8736"/>
            <a:ext cx="8229600" cy="5266450"/>
          </a:xfrm>
        </p:spPr>
        <p:txBody>
          <a:bodyPr>
            <a:noAutofit/>
          </a:bodyPr>
          <a:lstStyle/>
          <a:p>
            <a:pPr algn="just">
              <a:lnSpc>
                <a:spcPct val="200000"/>
              </a:lnSpc>
            </a:pPr>
            <a:r>
              <a:rPr lang="en-US" sz="2200" dirty="0">
                <a:latin typeface="Times New Roman" panose="02020603050405020304" pitchFamily="18" charset="0"/>
                <a:cs typeface="Times New Roman" panose="02020603050405020304" pitchFamily="18" charset="0"/>
              </a:rPr>
              <a:t>State has been the key concept in political science since the period of grand thinkers like </a:t>
            </a:r>
            <a:r>
              <a:rPr lang="en-US" sz="2200" b="1" i="1" dirty="0">
                <a:latin typeface="Times New Roman" panose="02020603050405020304" pitchFamily="18" charset="0"/>
                <a:cs typeface="Times New Roman" panose="02020603050405020304" pitchFamily="18" charset="0"/>
              </a:rPr>
              <a:t>Plato</a:t>
            </a:r>
            <a:r>
              <a:rPr lang="en-US" sz="2200" dirty="0">
                <a:latin typeface="Times New Roman" panose="02020603050405020304" pitchFamily="18" charset="0"/>
                <a:cs typeface="Times New Roman" panose="02020603050405020304" pitchFamily="18" charset="0"/>
              </a:rPr>
              <a:t> and </a:t>
            </a:r>
            <a:r>
              <a:rPr lang="en-US" sz="2200" b="1" i="1" dirty="0">
                <a:latin typeface="Times New Roman" panose="02020603050405020304" pitchFamily="18" charset="0"/>
                <a:cs typeface="Times New Roman" panose="02020603050405020304" pitchFamily="18" charset="0"/>
              </a:rPr>
              <a:t>Aristotle</a:t>
            </a:r>
            <a:r>
              <a:rPr lang="en-US" sz="2200" dirty="0">
                <a:latin typeface="Times New Roman" panose="02020603050405020304" pitchFamily="18" charset="0"/>
                <a:cs typeface="Times New Roman" panose="02020603050405020304" pitchFamily="18" charset="0"/>
              </a:rPr>
              <a:t>. </a:t>
            </a:r>
          </a:p>
          <a:p>
            <a:pPr algn="just">
              <a:lnSpc>
                <a:spcPct val="200000"/>
              </a:lnSpc>
            </a:pPr>
            <a:r>
              <a:rPr lang="en-US" sz="2200" dirty="0">
                <a:latin typeface="Times New Roman" panose="02020603050405020304" pitchFamily="18" charset="0"/>
                <a:cs typeface="Times New Roman" panose="02020603050405020304" pitchFamily="18" charset="0"/>
              </a:rPr>
              <a:t>To look into the origin and evolution of the state has been one of the greatest issues in Political Science.</a:t>
            </a:r>
          </a:p>
          <a:p>
            <a:pPr algn="just">
              <a:lnSpc>
                <a:spcPct val="200000"/>
              </a:lnSpc>
            </a:pPr>
            <a:r>
              <a:rPr lang="en-US" sz="2200" dirty="0">
                <a:latin typeface="Times New Roman" panose="02020603050405020304" pitchFamily="18" charset="0"/>
                <a:cs typeface="Times New Roman" panose="02020603050405020304" pitchFamily="18" charset="0"/>
              </a:rPr>
              <a:t>In ancient India also thinkers like </a:t>
            </a:r>
            <a:r>
              <a:rPr lang="en-US" sz="2200" b="1" i="1" dirty="0">
                <a:latin typeface="Times New Roman" panose="02020603050405020304" pitchFamily="18" charset="0"/>
                <a:cs typeface="Times New Roman" panose="02020603050405020304" pitchFamily="18" charset="0"/>
              </a:rPr>
              <a:t>Bhisma</a:t>
            </a:r>
            <a:r>
              <a:rPr lang="en-US" sz="2200" dirty="0">
                <a:latin typeface="Times New Roman" panose="02020603050405020304" pitchFamily="18" charset="0"/>
                <a:cs typeface="Times New Roman" panose="02020603050405020304" pitchFamily="18" charset="0"/>
              </a:rPr>
              <a:t>, </a:t>
            </a:r>
            <a:r>
              <a:rPr lang="en-US" sz="2200" b="1" i="1" dirty="0">
                <a:latin typeface="Times New Roman" panose="02020603050405020304" pitchFamily="18" charset="0"/>
                <a:cs typeface="Times New Roman" panose="02020603050405020304" pitchFamily="18" charset="0"/>
              </a:rPr>
              <a:t>Narada</a:t>
            </a:r>
            <a:r>
              <a:rPr lang="en-US" sz="2200" dirty="0">
                <a:latin typeface="Times New Roman" panose="02020603050405020304" pitchFamily="18" charset="0"/>
                <a:cs typeface="Times New Roman" panose="02020603050405020304" pitchFamily="18" charset="0"/>
              </a:rPr>
              <a:t>, </a:t>
            </a:r>
            <a:r>
              <a:rPr lang="en-US" sz="2200" b="1" i="1" dirty="0">
                <a:latin typeface="Times New Roman" panose="02020603050405020304" pitchFamily="18" charset="0"/>
                <a:cs typeface="Times New Roman" panose="02020603050405020304" pitchFamily="18" charset="0"/>
              </a:rPr>
              <a:t>Brihaspati</a:t>
            </a:r>
            <a:r>
              <a:rPr lang="en-US" sz="2200" dirty="0">
                <a:latin typeface="Times New Roman" panose="02020603050405020304" pitchFamily="18" charset="0"/>
                <a:cs typeface="Times New Roman" panose="02020603050405020304" pitchFamily="18" charset="0"/>
              </a:rPr>
              <a:t>, </a:t>
            </a:r>
            <a:r>
              <a:rPr lang="en-US" sz="2200" b="1" i="1" dirty="0">
                <a:latin typeface="Times New Roman" panose="02020603050405020304" pitchFamily="18" charset="0"/>
                <a:cs typeface="Times New Roman" panose="02020603050405020304" pitchFamily="18" charset="0"/>
              </a:rPr>
              <a:t>Kautilya</a:t>
            </a:r>
            <a:r>
              <a:rPr lang="en-US" sz="2200" dirty="0">
                <a:latin typeface="Times New Roman" panose="02020603050405020304" pitchFamily="18" charset="0"/>
                <a:cs typeface="Times New Roman" panose="02020603050405020304" pitchFamily="18" charset="0"/>
              </a:rPr>
              <a:t>, </a:t>
            </a:r>
            <a:r>
              <a:rPr lang="en-US" sz="2200" b="1" i="1" dirty="0">
                <a:latin typeface="Times New Roman" panose="02020603050405020304" pitchFamily="18" charset="0"/>
                <a:cs typeface="Times New Roman" panose="02020603050405020304" pitchFamily="18" charset="0"/>
              </a:rPr>
              <a:t>Kamandaka</a:t>
            </a:r>
            <a:r>
              <a:rPr lang="en-US" sz="2200" dirty="0">
                <a:latin typeface="Times New Roman" panose="02020603050405020304" pitchFamily="18" charset="0"/>
                <a:cs typeface="Times New Roman" panose="02020603050405020304" pitchFamily="18" charset="0"/>
              </a:rPr>
              <a:t> have looked at the problem. </a:t>
            </a:r>
          </a:p>
          <a:p>
            <a:pPr algn="just">
              <a:lnSpc>
                <a:spcPct val="20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EC3DA5C-70D6-4063-9820-0F873F8BF8C8}" type="datetime1">
              <a:rPr lang="en-US" smtClean="0"/>
              <a:t>1/27/2025</a:t>
            </a:fld>
            <a:endParaRPr lang="en-US"/>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Title 1"/>
          <p:cNvSpPr txBox="1">
            <a:spLocks/>
          </p:cNvSpPr>
          <p:nvPr/>
        </p:nvSpPr>
        <p:spPr>
          <a:xfrm>
            <a:off x="1346202" y="55521"/>
            <a:ext cx="77215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State in Ancient India (CO1)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950451924"/>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8736"/>
            <a:ext cx="8229600" cy="5266450"/>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On the basis of the writings of these thinkers we can detect four important theories regarding the origin of the state in ancient India, namely—</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a) </a:t>
            </a:r>
            <a:r>
              <a:rPr lang="en-US" sz="2200" b="1" i="1" dirty="0">
                <a:latin typeface="Times New Roman" panose="02020603050405020304" pitchFamily="18" charset="0"/>
                <a:cs typeface="Times New Roman" panose="02020603050405020304" pitchFamily="18" charset="0"/>
              </a:rPr>
              <a:t>Evolutionary Theory</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b) </a:t>
            </a:r>
            <a:r>
              <a:rPr lang="en-US" sz="2200" b="1" i="1" dirty="0">
                <a:latin typeface="Times New Roman" panose="02020603050405020304" pitchFamily="18" charset="0"/>
                <a:cs typeface="Times New Roman" panose="02020603050405020304" pitchFamily="18" charset="0"/>
              </a:rPr>
              <a:t>Force Theory</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c) </a:t>
            </a:r>
            <a:r>
              <a:rPr lang="en-US" sz="2200" b="1" i="1" dirty="0">
                <a:latin typeface="Times New Roman" panose="02020603050405020304" pitchFamily="18" charset="0"/>
                <a:cs typeface="Times New Roman" panose="02020603050405020304" pitchFamily="18" charset="0"/>
              </a:rPr>
              <a:t>Mystical Theory</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d) </a:t>
            </a:r>
            <a:r>
              <a:rPr lang="en-US" sz="2200" b="1" i="1" dirty="0">
                <a:latin typeface="Times New Roman" panose="02020603050405020304" pitchFamily="18" charset="0"/>
                <a:cs typeface="Times New Roman" panose="02020603050405020304" pitchFamily="18" charset="0"/>
              </a:rPr>
              <a:t>Contract Theory</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2CA46619-A13C-422F-955B-B6CC36DE2FFC}" type="datetime1">
              <a:rPr lang="en-US" smtClean="0"/>
              <a:t>1/27/2025</a:t>
            </a:fld>
            <a:endParaRPr lang="en-US"/>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Title 1"/>
          <p:cNvSpPr txBox="1">
            <a:spLocks/>
          </p:cNvSpPr>
          <p:nvPr/>
        </p:nvSpPr>
        <p:spPr>
          <a:xfrm>
            <a:off x="1346202" y="65681"/>
            <a:ext cx="77215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State in Ancient India</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899889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2"/>
            <a:ext cx="8229600" cy="5229003"/>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This is the oldest theory of the origin of the state in India and has been mentioned in the Atharva Veda. According to this theory the state is the result of </a:t>
            </a:r>
            <a:r>
              <a:rPr lang="en-US" sz="2200" b="1" dirty="0">
                <a:latin typeface="Times New Roman" panose="02020603050405020304" pitchFamily="18" charset="0"/>
                <a:cs typeface="Times New Roman" panose="02020603050405020304" pitchFamily="18" charset="0"/>
              </a:rPr>
              <a:t>evolutionary progress </a:t>
            </a:r>
            <a:r>
              <a:rPr lang="en-US" sz="2200" dirty="0">
                <a:latin typeface="Times New Roman" panose="02020603050405020304" pitchFamily="18" charset="0"/>
                <a:cs typeface="Times New Roman" panose="02020603050405020304" pitchFamily="18" charset="0"/>
              </a:rPr>
              <a:t>and it didn’t originate at a fixed time. </a:t>
            </a:r>
          </a:p>
          <a:p>
            <a:pPr algn="just">
              <a:lnSpc>
                <a:spcPct val="150000"/>
              </a:lnSpc>
            </a:pPr>
            <a:r>
              <a:rPr lang="en-US" sz="2200" dirty="0">
                <a:latin typeface="Times New Roman" panose="02020603050405020304" pitchFamily="18" charset="0"/>
                <a:cs typeface="Times New Roman" panose="02020603050405020304" pitchFamily="18" charset="0"/>
              </a:rPr>
              <a:t>The </a:t>
            </a:r>
            <a:r>
              <a:rPr lang="en-US" sz="2200" b="1" i="1" dirty="0">
                <a:latin typeface="Times New Roman" panose="02020603050405020304" pitchFamily="18" charset="0"/>
                <a:cs typeface="Times New Roman" panose="02020603050405020304" pitchFamily="18" charset="0"/>
              </a:rPr>
              <a:t>tenth hymn of the eighth chapter of the Atharva Veda </a:t>
            </a:r>
            <a:r>
              <a:rPr lang="en-US" sz="2200" dirty="0">
                <a:latin typeface="Times New Roman" panose="02020603050405020304" pitchFamily="18" charset="0"/>
                <a:cs typeface="Times New Roman" panose="02020603050405020304" pitchFamily="18" charset="0"/>
              </a:rPr>
              <a:t>gives a picture of the evolutionary origin of the state.</a:t>
            </a:r>
          </a:p>
          <a:p>
            <a:pPr algn="just">
              <a:lnSpc>
                <a:spcPct val="150000"/>
              </a:lnSpc>
            </a:pPr>
            <a:r>
              <a:rPr lang="en-US" sz="2200" dirty="0">
                <a:latin typeface="Times New Roman" panose="02020603050405020304" pitchFamily="18" charset="0"/>
                <a:cs typeface="Times New Roman" panose="02020603050405020304" pitchFamily="18" charset="0"/>
              </a:rPr>
              <a:t>On the basis of Atharva Veda several stages of the evolution of the state can be traced.</a:t>
            </a:r>
          </a:p>
        </p:txBody>
      </p:sp>
      <p:sp>
        <p:nvSpPr>
          <p:cNvPr id="4" name="Date Placeholder 3"/>
          <p:cNvSpPr>
            <a:spLocks noGrp="1"/>
          </p:cNvSpPr>
          <p:nvPr>
            <p:ph type="dt" sz="half" idx="10"/>
          </p:nvPr>
        </p:nvSpPr>
        <p:spPr/>
        <p:txBody>
          <a:bodyPr/>
          <a:lstStyle/>
          <a:p>
            <a:fld id="{8F650EED-4993-42DD-BA4E-6F1A8EC571A9}" type="datetime1">
              <a:rPr lang="en-US" smtClean="0"/>
              <a:t>1/27/2025</a:t>
            </a:fld>
            <a:endParaRPr lang="en-US"/>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7" name="Title 1"/>
          <p:cNvSpPr txBox="1">
            <a:spLocks/>
          </p:cNvSpPr>
          <p:nvPr/>
        </p:nvSpPr>
        <p:spPr>
          <a:xfrm>
            <a:off x="1346202" y="18074"/>
            <a:ext cx="76453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Theory of Evolutionary Origin</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41515861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2"/>
            <a:ext cx="8229600" cy="5229003"/>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The hymns of the Atharva Veda state that the earliest phase of human life was the stage of </a:t>
            </a:r>
            <a:r>
              <a:rPr lang="en-US" sz="2200" b="1" i="1" dirty="0">
                <a:latin typeface="Times New Roman" panose="02020603050405020304" pitchFamily="18" charset="0"/>
                <a:cs typeface="Times New Roman" panose="02020603050405020304" pitchFamily="18" charset="0"/>
              </a:rPr>
              <a:t>vairājya</a:t>
            </a:r>
            <a:r>
              <a:rPr lang="en-US" sz="2200" dirty="0">
                <a:latin typeface="Times New Roman" panose="02020603050405020304" pitchFamily="18" charset="0"/>
                <a:cs typeface="Times New Roman" panose="02020603050405020304" pitchFamily="18" charset="0"/>
              </a:rPr>
              <a:t> or stateless state. It was a state of complete anarchy. </a:t>
            </a:r>
          </a:p>
          <a:p>
            <a:pPr algn="just">
              <a:lnSpc>
                <a:spcPct val="150000"/>
              </a:lnSpc>
            </a:pPr>
            <a:r>
              <a:rPr lang="en-US" sz="2200" dirty="0">
                <a:latin typeface="Times New Roman" panose="02020603050405020304" pitchFamily="18" charset="0"/>
                <a:cs typeface="Times New Roman" panose="02020603050405020304" pitchFamily="18" charset="0"/>
              </a:rPr>
              <a:t>But subsequently, with the emergence of agriculture, stable life became possible. </a:t>
            </a:r>
          </a:p>
          <a:p>
            <a:pPr algn="just">
              <a:lnSpc>
                <a:spcPct val="150000"/>
              </a:lnSpc>
            </a:pPr>
            <a:r>
              <a:rPr lang="en-US" sz="2200" dirty="0">
                <a:latin typeface="Times New Roman" panose="02020603050405020304" pitchFamily="18" charset="0"/>
                <a:cs typeface="Times New Roman" panose="02020603050405020304" pitchFamily="18" charset="0"/>
              </a:rPr>
              <a:t>To fulfil the needs of agricultural society the family emerged and the head of the family became the first wielder of authority. Further, the need of co-operation in the different realms of society led to the emergence of </a:t>
            </a:r>
            <a:r>
              <a:rPr lang="en-US" sz="2200" b="1" i="1" dirty="0">
                <a:latin typeface="Times New Roman" panose="02020603050405020304" pitchFamily="18" charset="0"/>
                <a:cs typeface="Times New Roman" panose="02020603050405020304" pitchFamily="18" charset="0"/>
              </a:rPr>
              <a:t>sabhā</a:t>
            </a:r>
            <a:r>
              <a:rPr lang="en-US" sz="2200" dirty="0">
                <a:latin typeface="Times New Roman" panose="02020603050405020304" pitchFamily="18" charset="0"/>
                <a:cs typeface="Times New Roman" panose="02020603050405020304" pitchFamily="18" charset="0"/>
              </a:rPr>
              <a:t> and </a:t>
            </a:r>
            <a:r>
              <a:rPr lang="en-US" sz="2200" b="1" i="1" dirty="0">
                <a:latin typeface="Times New Roman" panose="02020603050405020304" pitchFamily="18" charset="0"/>
                <a:cs typeface="Times New Roman" panose="02020603050405020304" pitchFamily="18" charset="0"/>
              </a:rPr>
              <a:t>samiti. </a:t>
            </a:r>
          </a:p>
        </p:txBody>
      </p:sp>
      <p:sp>
        <p:nvSpPr>
          <p:cNvPr id="4" name="Date Placeholder 3"/>
          <p:cNvSpPr>
            <a:spLocks noGrp="1"/>
          </p:cNvSpPr>
          <p:nvPr>
            <p:ph type="dt" sz="half" idx="10"/>
          </p:nvPr>
        </p:nvSpPr>
        <p:spPr/>
        <p:txBody>
          <a:bodyPr/>
          <a:lstStyle/>
          <a:p>
            <a:fld id="{4F0F23F4-A01D-4400-B76D-8A86CFD8B379}"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itle 1"/>
          <p:cNvSpPr txBox="1">
            <a:spLocks/>
          </p:cNvSpPr>
          <p:nvPr/>
        </p:nvSpPr>
        <p:spPr>
          <a:xfrm>
            <a:off x="1346202" y="18074"/>
            <a:ext cx="76453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Theory of Evolutionary Origin</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922374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2"/>
            <a:ext cx="8229600" cy="5229003"/>
          </a:xfrm>
        </p:spPr>
        <p:txBody>
          <a:bodyPr>
            <a:noAutofit/>
          </a:bodyPr>
          <a:lstStyle/>
          <a:p>
            <a:pPr algn="just">
              <a:lnSpc>
                <a:spcPct val="150000"/>
              </a:lnSpc>
            </a:pPr>
            <a:r>
              <a:rPr lang="en-US" sz="2200" b="1" i="1" dirty="0">
                <a:latin typeface="Times New Roman" panose="02020603050405020304" pitchFamily="18" charset="0"/>
                <a:cs typeface="Times New Roman" panose="02020603050405020304" pitchFamily="18" charset="0"/>
              </a:rPr>
              <a:t>Sabhā</a:t>
            </a:r>
            <a:r>
              <a:rPr lang="en-US" sz="2200" dirty="0">
                <a:latin typeface="Times New Roman" panose="02020603050405020304" pitchFamily="18" charset="0"/>
                <a:cs typeface="Times New Roman" panose="02020603050405020304" pitchFamily="18" charset="0"/>
              </a:rPr>
              <a:t> was the organisation of elderly people and </a:t>
            </a:r>
            <a:r>
              <a:rPr lang="en-US" sz="2200" b="1" i="1" dirty="0">
                <a:latin typeface="Times New Roman" panose="02020603050405020304" pitchFamily="18" charset="0"/>
                <a:cs typeface="Times New Roman" panose="02020603050405020304" pitchFamily="18" charset="0"/>
              </a:rPr>
              <a:t>samiti</a:t>
            </a:r>
            <a:r>
              <a:rPr lang="en-US" sz="2200" dirty="0">
                <a:latin typeface="Times New Roman" panose="02020603050405020304" pitchFamily="18" charset="0"/>
                <a:cs typeface="Times New Roman" panose="02020603050405020304" pitchFamily="18" charset="0"/>
              </a:rPr>
              <a:t> was the general assembly of common people.</a:t>
            </a:r>
          </a:p>
          <a:p>
            <a:pPr algn="just">
              <a:lnSpc>
                <a:spcPct val="150000"/>
              </a:lnSpc>
            </a:pPr>
            <a:r>
              <a:rPr lang="en-US" sz="2200" dirty="0">
                <a:latin typeface="Times New Roman" panose="02020603050405020304" pitchFamily="18" charset="0"/>
                <a:cs typeface="Times New Roman" panose="02020603050405020304" pitchFamily="18" charset="0"/>
              </a:rPr>
              <a:t>With the emergence of </a:t>
            </a:r>
            <a:r>
              <a:rPr lang="en-US" sz="2200" b="1" i="1" dirty="0">
                <a:latin typeface="Times New Roman" panose="02020603050405020304" pitchFamily="18" charset="0"/>
                <a:cs typeface="Times New Roman" panose="02020603050405020304" pitchFamily="18" charset="0"/>
              </a:rPr>
              <a:t>sabhā</a:t>
            </a:r>
            <a:r>
              <a:rPr lang="en-US" sz="2200" dirty="0">
                <a:latin typeface="Times New Roman" panose="02020603050405020304" pitchFamily="18" charset="0"/>
                <a:cs typeface="Times New Roman" panose="02020603050405020304" pitchFamily="18" charset="0"/>
              </a:rPr>
              <a:t> and </a:t>
            </a:r>
            <a:r>
              <a:rPr lang="en-US" sz="2200" b="1" i="1" dirty="0">
                <a:latin typeface="Times New Roman" panose="02020603050405020304" pitchFamily="18" charset="0"/>
                <a:cs typeface="Times New Roman" panose="02020603050405020304" pitchFamily="18" charset="0"/>
              </a:rPr>
              <a:t>samiti</a:t>
            </a:r>
            <a:r>
              <a:rPr lang="en-US" sz="2200" dirty="0">
                <a:latin typeface="Times New Roman" panose="02020603050405020304" pitchFamily="18" charset="0"/>
                <a:cs typeface="Times New Roman" panose="02020603050405020304" pitchFamily="18" charset="0"/>
              </a:rPr>
              <a:t> organised political life began which finally culminated in the emergence of the state.</a:t>
            </a:r>
          </a:p>
          <a:p>
            <a:pPr algn="just">
              <a:lnSpc>
                <a:spcPct val="150000"/>
              </a:lnSpc>
            </a:pPr>
            <a:r>
              <a:rPr lang="en-US" sz="2200" dirty="0">
                <a:latin typeface="Times New Roman" panose="02020603050405020304" pitchFamily="18" charset="0"/>
                <a:cs typeface="Times New Roman" panose="02020603050405020304" pitchFamily="18" charset="0"/>
              </a:rPr>
              <a:t>A.S. Altekar, N.N. Law and H.C. Raychaudhuri somehow favour the theory of evolutionary origin.</a:t>
            </a:r>
          </a:p>
          <a:p>
            <a:pPr algn="just">
              <a:lnSpc>
                <a:spcPct val="150000"/>
              </a:lnSpc>
            </a:pPr>
            <a:r>
              <a:rPr lang="en-US" sz="2200" dirty="0">
                <a:latin typeface="Times New Roman" panose="02020603050405020304" pitchFamily="18" charset="0"/>
                <a:cs typeface="Times New Roman" panose="02020603050405020304" pitchFamily="18" charset="0"/>
              </a:rPr>
              <a:t> Altekar opines that as with other Indo-Aryan communities, the state also evolved in India in pre-historic times out of the institution of the joint family.</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1CF1B26-8C13-46D4-9FCD-B9885D0B61C8}"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itle 1"/>
          <p:cNvSpPr txBox="1">
            <a:spLocks/>
          </p:cNvSpPr>
          <p:nvPr/>
        </p:nvSpPr>
        <p:spPr>
          <a:xfrm>
            <a:off x="1346202" y="7914"/>
            <a:ext cx="76453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Theory of Evolutionary Origin</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1658867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2"/>
            <a:ext cx="8229600" cy="5229003"/>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Though ancient Indian political thinkers did not propound force theory in a systematic way, force was considered to be an important factor in the evolution of the state in India.</a:t>
            </a:r>
          </a:p>
          <a:p>
            <a:pPr algn="just">
              <a:lnSpc>
                <a:spcPct val="150000"/>
              </a:lnSpc>
            </a:pPr>
            <a:r>
              <a:rPr lang="en-US" sz="2200" dirty="0">
                <a:latin typeface="Times New Roman" panose="02020603050405020304" pitchFamily="18" charset="0"/>
                <a:cs typeface="Times New Roman" panose="02020603050405020304" pitchFamily="18" charset="0"/>
              </a:rPr>
              <a:t>Earliest Aryan clans fought among themselves for pet animals (specially for the cow), pastureland, settlements and sources of drinking water.</a:t>
            </a:r>
          </a:p>
          <a:p>
            <a:pPr algn="just">
              <a:lnSpc>
                <a:spcPct val="150000"/>
              </a:lnSpc>
            </a:pPr>
            <a:r>
              <a:rPr lang="en-US" sz="2200" dirty="0">
                <a:latin typeface="Times New Roman" panose="02020603050405020304" pitchFamily="18" charset="0"/>
                <a:cs typeface="Times New Roman" panose="02020603050405020304" pitchFamily="18" charset="0"/>
              </a:rPr>
              <a:t>Only a strong and able warrior could lead the clan in such wars. So he was given special status and the members of clan started obeying him.</a:t>
            </a:r>
          </a:p>
        </p:txBody>
      </p:sp>
      <p:sp>
        <p:nvSpPr>
          <p:cNvPr id="4" name="Date Placeholder 3"/>
          <p:cNvSpPr>
            <a:spLocks noGrp="1"/>
          </p:cNvSpPr>
          <p:nvPr>
            <p:ph type="dt" sz="half" idx="10"/>
          </p:nvPr>
        </p:nvSpPr>
        <p:spPr/>
        <p:txBody>
          <a:bodyPr/>
          <a:lstStyle/>
          <a:p>
            <a:fld id="{2BAEEDC7-902C-43AB-B798-1A7E8FD924B4}"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Title 1"/>
          <p:cNvSpPr txBox="1">
            <a:spLocks/>
          </p:cNvSpPr>
          <p:nvPr/>
        </p:nvSpPr>
        <p:spPr>
          <a:xfrm>
            <a:off x="1346202" y="28234"/>
            <a:ext cx="76453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Force Theory</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4154701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40A07-05F5-4DAD-A9D1-23EC6892B945}"/>
              </a:ext>
            </a:extLst>
          </p:cNvPr>
          <p:cNvSpPr>
            <a:spLocks noGrp="1"/>
          </p:cNvSpPr>
          <p:nvPr>
            <p:ph type="ctrTitle"/>
          </p:nvPr>
        </p:nvSpPr>
        <p:spPr>
          <a:xfrm>
            <a:off x="0" y="-10160"/>
            <a:ext cx="9144000" cy="914400"/>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p>
            <a:r>
              <a:rPr lang="en-US" sz="2800" dirty="0"/>
              <a:t>             Syllabus(Continue….)</a:t>
            </a:r>
          </a:p>
        </p:txBody>
      </p:sp>
      <p:sp>
        <p:nvSpPr>
          <p:cNvPr id="5" name="Date Placeholder 4">
            <a:extLst>
              <a:ext uri="{FF2B5EF4-FFF2-40B4-BE49-F238E27FC236}">
                <a16:creationId xmlns:a16="http://schemas.microsoft.com/office/drawing/2014/main" id="{2049A542-4D39-4060-858A-AD38E78AAF4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CA8A53D-D947-40D9-BDBD-71B65845D6A1}"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1/27/2025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a:extLst>
              <a:ext uri="{FF2B5EF4-FFF2-40B4-BE49-F238E27FC236}">
                <a16:creationId xmlns:a16="http://schemas.microsoft.com/office/drawing/2014/main" id="{2530BB13-7E47-40E4-9D2E-876D091D48EC}"/>
              </a:ext>
            </a:extLst>
          </p:cNvPr>
          <p:cNvSpPr>
            <a:spLocks noGrp="1"/>
          </p:cNvSpPr>
          <p:nvPr>
            <p:ph type="ftr" sz="quarter" idx="11"/>
          </p:nvPr>
        </p:nvSpPr>
        <p:spPr>
          <a:xfrm>
            <a:off x="1828800" y="6356350"/>
            <a:ext cx="6172200" cy="365125"/>
          </a:xfrm>
        </p:spPr>
        <p:txBody>
          <a:bodyPr/>
          <a:lstStyle/>
          <a:p>
            <a:pPr lvl="0">
              <a:spcBef>
                <a:spcPct val="20000"/>
              </a:spcBef>
              <a:defRPr/>
            </a:pPr>
            <a:r>
              <a:rPr lang="en-US" dirty="0" smtClean="0"/>
              <a:t>Ms. Neha Singh    Essence of Indian Traditional Knowledge              Unit </a:t>
            </a:r>
            <a:r>
              <a:rPr lang="en-US" dirty="0"/>
              <a:t>I</a:t>
            </a:r>
          </a:p>
        </p:txBody>
      </p:sp>
      <p:sp>
        <p:nvSpPr>
          <p:cNvPr id="16390" name="Slide Number Placeholder 3">
            <a:extLst>
              <a:ext uri="{FF2B5EF4-FFF2-40B4-BE49-F238E27FC236}">
                <a16:creationId xmlns:a16="http://schemas.microsoft.com/office/drawing/2014/main" id="{6DFE3AB9-9A5B-44A5-B8B1-A8B8BC73ADA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3813110-3AB5-4615-A3EB-E35F630A72B0}"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4" name="Picture 3"/>
          <p:cNvPicPr>
            <a:picLocks noChangeAspect="1"/>
          </p:cNvPicPr>
          <p:nvPr/>
        </p:nvPicPr>
        <p:blipFill>
          <a:blip r:embed="rId4"/>
          <a:stretch>
            <a:fillRect/>
          </a:stretch>
        </p:blipFill>
        <p:spPr>
          <a:xfrm>
            <a:off x="152400" y="990600"/>
            <a:ext cx="8839200" cy="53657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1050697133"/>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2"/>
            <a:ext cx="8229600" cy="5229003"/>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This was the most popular theory of origin of the state in ancient India.</a:t>
            </a:r>
          </a:p>
          <a:p>
            <a:pPr algn="just">
              <a:lnSpc>
                <a:spcPct val="150000"/>
              </a:lnSpc>
            </a:pPr>
            <a:r>
              <a:rPr lang="en-US" sz="2200" dirty="0">
                <a:latin typeface="Times New Roman" panose="02020603050405020304" pitchFamily="18" charset="0"/>
                <a:cs typeface="Times New Roman" panose="02020603050405020304" pitchFamily="18" charset="0"/>
              </a:rPr>
              <a:t>Kingship was given divine sanction and the king was considered not to be the representative of God but himself a God who contained the powers of important Gods like </a:t>
            </a:r>
            <a:r>
              <a:rPr lang="en-US" sz="2200" b="1" i="1" dirty="0">
                <a:latin typeface="Times New Roman" panose="02020603050405020304" pitchFamily="18" charset="0"/>
                <a:cs typeface="Times New Roman" panose="02020603050405020304" pitchFamily="18" charset="0"/>
              </a:rPr>
              <a:t>Indra, Varuna and Agni.</a:t>
            </a:r>
          </a:p>
          <a:p>
            <a:pPr algn="just">
              <a:lnSpc>
                <a:spcPct val="150000"/>
              </a:lnSpc>
            </a:pPr>
            <a:r>
              <a:rPr lang="en-US" sz="2200" dirty="0">
                <a:latin typeface="Times New Roman" panose="02020603050405020304" pitchFamily="18" charset="0"/>
                <a:cs typeface="Times New Roman" panose="02020603050405020304" pitchFamily="18" charset="0"/>
              </a:rPr>
              <a:t>According to A.L. Basham the doctrine of royal divinity was explicitly proclaimed.</a:t>
            </a:r>
          </a:p>
          <a:p>
            <a:pPr algn="just">
              <a:lnSpc>
                <a:spcPct val="150000"/>
              </a:lnSpc>
            </a:pPr>
            <a:r>
              <a:rPr lang="en-US" sz="2200" dirty="0">
                <a:latin typeface="Times New Roman" panose="02020603050405020304" pitchFamily="18" charset="0"/>
                <a:cs typeface="Times New Roman" panose="02020603050405020304" pitchFamily="18" charset="0"/>
              </a:rPr>
              <a:t>It appears first in the epics and the law books of Manu. </a:t>
            </a:r>
          </a:p>
        </p:txBody>
      </p:sp>
      <p:sp>
        <p:nvSpPr>
          <p:cNvPr id="4" name="Date Placeholder 3"/>
          <p:cNvSpPr>
            <a:spLocks noGrp="1"/>
          </p:cNvSpPr>
          <p:nvPr>
            <p:ph type="dt" sz="half" idx="10"/>
          </p:nvPr>
        </p:nvSpPr>
        <p:spPr/>
        <p:txBody>
          <a:bodyPr/>
          <a:lstStyle/>
          <a:p>
            <a:fld id="{C6020271-E668-44CB-9A93-FBEBA71AB761}"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1346202" y="28234"/>
            <a:ext cx="76453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Theory of Mystical Origin</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954093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2"/>
            <a:ext cx="8229600" cy="5357616"/>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John Spellman also favours the view that the theory of divine origin was the dominant and popularly accepted theory regarding the origin of the state in ancient India. </a:t>
            </a:r>
          </a:p>
          <a:p>
            <a:pPr algn="just">
              <a:lnSpc>
                <a:spcPct val="150000"/>
              </a:lnSpc>
            </a:pPr>
            <a:r>
              <a:rPr lang="en-US" sz="2200" dirty="0">
                <a:latin typeface="Times New Roman" panose="02020603050405020304" pitchFamily="18" charset="0"/>
                <a:cs typeface="Times New Roman" panose="02020603050405020304" pitchFamily="18" charset="0"/>
              </a:rPr>
              <a:t>According to Spellman “The king was appointed by the God and ruled through divine grace.” </a:t>
            </a:r>
          </a:p>
          <a:p>
            <a:pPr algn="just">
              <a:lnSpc>
                <a:spcPct val="150000"/>
              </a:lnSpc>
            </a:pPr>
            <a:r>
              <a:rPr lang="en-US" sz="2200" dirty="0">
                <a:latin typeface="Times New Roman" panose="02020603050405020304" pitchFamily="18" charset="0"/>
                <a:cs typeface="Times New Roman" panose="02020603050405020304" pitchFamily="18" charset="0"/>
              </a:rPr>
              <a:t>The king would be punished only by divine powers. </a:t>
            </a:r>
          </a:p>
          <a:p>
            <a:pPr algn="just">
              <a:lnSpc>
                <a:spcPct val="150000"/>
              </a:lnSpc>
            </a:pPr>
            <a:r>
              <a:rPr lang="en-US" sz="2200" dirty="0">
                <a:latin typeface="Times New Roman" panose="02020603050405020304" pitchFamily="18" charset="0"/>
                <a:cs typeface="Times New Roman" panose="02020603050405020304" pitchFamily="18" charset="0"/>
              </a:rPr>
              <a:t>The king was supposed to follow the divine laws and not man-made laws. </a:t>
            </a:r>
          </a:p>
          <a:p>
            <a:pPr algn="just">
              <a:lnSpc>
                <a:spcPct val="150000"/>
              </a:lnSpc>
            </a:pPr>
            <a:r>
              <a:rPr lang="en-US" sz="2200" dirty="0">
                <a:latin typeface="Times New Roman" panose="02020603050405020304" pitchFamily="18" charset="0"/>
                <a:cs typeface="Times New Roman" panose="02020603050405020304" pitchFamily="18" charset="0"/>
              </a:rPr>
              <a:t>Spellman concludes that in ancient India, the basic notion of the origin of the state was based on </a:t>
            </a:r>
            <a:r>
              <a:rPr lang="en-US" sz="2200" b="1" i="1" dirty="0">
                <a:latin typeface="Times New Roman" panose="02020603050405020304" pitchFamily="18" charset="0"/>
                <a:cs typeface="Times New Roman" panose="02020603050405020304" pitchFamily="18" charset="0"/>
              </a:rPr>
              <a:t>divine creation</a:t>
            </a:r>
          </a:p>
        </p:txBody>
      </p:sp>
      <p:sp>
        <p:nvSpPr>
          <p:cNvPr id="4" name="Date Placeholder 3"/>
          <p:cNvSpPr>
            <a:spLocks noGrp="1"/>
          </p:cNvSpPr>
          <p:nvPr>
            <p:ph type="dt" sz="half" idx="10"/>
          </p:nvPr>
        </p:nvSpPr>
        <p:spPr/>
        <p:txBody>
          <a:bodyPr/>
          <a:lstStyle/>
          <a:p>
            <a:fld id="{E0DA5BBE-E2AA-47FE-BD10-93AFFE5CD520}"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346202" y="28234"/>
            <a:ext cx="76453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Theory of Mystical Origin</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7046696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524001"/>
            <a:ext cx="8229600" cy="3352800"/>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There were five types of yajnas in Vedic times: hom, isti, pashu, soma and satrayaga. </a:t>
            </a:r>
          </a:p>
          <a:p>
            <a:pPr algn="just">
              <a:lnSpc>
                <a:spcPct val="150000"/>
              </a:lnSpc>
            </a:pPr>
            <a:r>
              <a:rPr lang="en-US" sz="2200" dirty="0">
                <a:latin typeface="Times New Roman" panose="02020603050405020304" pitchFamily="18" charset="0"/>
                <a:cs typeface="Times New Roman" panose="02020603050405020304" pitchFamily="18" charset="0"/>
              </a:rPr>
              <a:t>There were also special yajnas for securing kingdoms such as rajasuya, vajapeya, Ashvamedha and naramedha. </a:t>
            </a:r>
          </a:p>
          <a:p>
            <a:pPr algn="just">
              <a:lnSpc>
                <a:spcPct val="150000"/>
              </a:lnSpc>
            </a:pPr>
            <a:r>
              <a:rPr lang="en-US" sz="2200" dirty="0">
                <a:latin typeface="Times New Roman" panose="02020603050405020304" pitchFamily="18" charset="0"/>
                <a:cs typeface="Times New Roman" panose="02020603050405020304" pitchFamily="18" charset="0"/>
              </a:rPr>
              <a:t>Rajasuya and Ashvamedha yajnas were known even during the days of the Ramayana and the Mahabharata. </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6020271-E668-44CB-9A93-FBEBA71AB761}"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1346202" y="28234"/>
            <a:ext cx="76453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Theory of Mystical Origin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830986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2"/>
            <a:ext cx="8229600" cy="5357616"/>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Contract theory is the most extensively discussed theory of the origin of the state in ancient India. </a:t>
            </a:r>
          </a:p>
          <a:p>
            <a:pPr algn="just">
              <a:lnSpc>
                <a:spcPct val="150000"/>
              </a:lnSpc>
            </a:pPr>
            <a:r>
              <a:rPr lang="en-US" sz="2200" dirty="0">
                <a:latin typeface="Times New Roman" panose="02020603050405020304" pitchFamily="18" charset="0"/>
                <a:cs typeface="Times New Roman" panose="02020603050405020304" pitchFamily="18" charset="0"/>
              </a:rPr>
              <a:t>The reference to contract theory can be seen in the Buddhist texts like </a:t>
            </a:r>
            <a:r>
              <a:rPr lang="en-US" sz="2200" b="1" i="1" dirty="0">
                <a:latin typeface="Times New Roman" panose="02020603050405020304" pitchFamily="18" charset="0"/>
                <a:cs typeface="Times New Roman" panose="02020603050405020304" pitchFamily="18" charset="0"/>
              </a:rPr>
              <a:t>Dīgha Nikāya </a:t>
            </a:r>
            <a:r>
              <a:rPr lang="en-US" sz="2200" dirty="0">
                <a:latin typeface="Times New Roman" panose="02020603050405020304" pitchFamily="18" charset="0"/>
                <a:cs typeface="Times New Roman" panose="02020603050405020304" pitchFamily="18" charset="0"/>
              </a:rPr>
              <a:t>and </a:t>
            </a:r>
            <a:r>
              <a:rPr lang="en-US" sz="2200" b="1" i="1" dirty="0">
                <a:latin typeface="Times New Roman" panose="02020603050405020304" pitchFamily="18" charset="0"/>
                <a:cs typeface="Times New Roman" panose="02020603050405020304" pitchFamily="18" charset="0"/>
              </a:rPr>
              <a:t>Mahāvastu</a:t>
            </a:r>
            <a:r>
              <a:rPr lang="en-US" sz="2200" dirty="0">
                <a:latin typeface="Times New Roman" panose="02020603050405020304" pitchFamily="18" charset="0"/>
                <a:cs typeface="Times New Roman" panose="02020603050405020304" pitchFamily="18" charset="0"/>
              </a:rPr>
              <a:t> and other texts like </a:t>
            </a:r>
            <a:r>
              <a:rPr lang="en-US" sz="2200" b="1" i="1" dirty="0">
                <a:latin typeface="Times New Roman" panose="02020603050405020304" pitchFamily="18" charset="0"/>
                <a:cs typeface="Times New Roman" panose="02020603050405020304" pitchFamily="18" charset="0"/>
              </a:rPr>
              <a:t>Shānti Parva </a:t>
            </a:r>
            <a:r>
              <a:rPr lang="en-US" sz="2200" dirty="0">
                <a:latin typeface="Times New Roman" panose="02020603050405020304" pitchFamily="18" charset="0"/>
                <a:cs typeface="Times New Roman" panose="02020603050405020304" pitchFamily="18" charset="0"/>
              </a:rPr>
              <a:t>and </a:t>
            </a:r>
            <a:r>
              <a:rPr lang="en-US" sz="2200" b="1" i="1" dirty="0">
                <a:latin typeface="Times New Roman" panose="02020603050405020304" pitchFamily="18" charset="0"/>
                <a:cs typeface="Times New Roman" panose="02020603050405020304" pitchFamily="18" charset="0"/>
              </a:rPr>
              <a:t>Arthashāstra </a:t>
            </a:r>
            <a:r>
              <a:rPr lang="en-US" sz="2200" dirty="0">
                <a:latin typeface="Times New Roman" panose="02020603050405020304" pitchFamily="18" charset="0"/>
                <a:cs typeface="Times New Roman" panose="02020603050405020304" pitchFamily="18" charset="0"/>
              </a:rPr>
              <a:t>of Kautilya.</a:t>
            </a:r>
          </a:p>
          <a:p>
            <a:pPr algn="just">
              <a:lnSpc>
                <a:spcPct val="150000"/>
              </a:lnSpc>
            </a:pPr>
            <a:r>
              <a:rPr lang="en-US" sz="2200" dirty="0">
                <a:latin typeface="Times New Roman" panose="02020603050405020304" pitchFamily="18" charset="0"/>
                <a:cs typeface="Times New Roman" panose="02020603050405020304" pitchFamily="18" charset="0"/>
              </a:rPr>
              <a:t>According to Buddhist text </a:t>
            </a:r>
            <a:r>
              <a:rPr lang="en-US" sz="2200" b="1" i="1" dirty="0">
                <a:latin typeface="Times New Roman" panose="02020603050405020304" pitchFamily="18" charset="0"/>
                <a:cs typeface="Times New Roman" panose="02020603050405020304" pitchFamily="18" charset="0"/>
              </a:rPr>
              <a:t>Dīgha Nikāya </a:t>
            </a:r>
            <a:r>
              <a:rPr lang="en-US" sz="2200" dirty="0">
                <a:latin typeface="Times New Roman" panose="02020603050405020304" pitchFamily="18" charset="0"/>
                <a:cs typeface="Times New Roman" panose="02020603050405020304" pitchFamily="18" charset="0"/>
              </a:rPr>
              <a:t>there was a time when people were perfect, and lived in a state of happiness and tranquility. </a:t>
            </a:r>
          </a:p>
          <a:p>
            <a:pPr algn="just">
              <a:lnSpc>
                <a:spcPct val="150000"/>
              </a:lnSpc>
            </a:pPr>
            <a:r>
              <a:rPr lang="en-US" sz="2200" dirty="0">
                <a:latin typeface="Times New Roman" panose="02020603050405020304" pitchFamily="18" charset="0"/>
                <a:cs typeface="Times New Roman" panose="02020603050405020304" pitchFamily="18" charset="0"/>
              </a:rPr>
              <a:t>This perfect state lasted for ages, but at last the </a:t>
            </a:r>
            <a:r>
              <a:rPr lang="en-US" sz="2200" b="1" i="1" dirty="0">
                <a:latin typeface="Times New Roman" panose="02020603050405020304" pitchFamily="18" charset="0"/>
                <a:cs typeface="Times New Roman" panose="02020603050405020304" pitchFamily="18" charset="0"/>
              </a:rPr>
              <a:t>pristine purity </a:t>
            </a:r>
            <a:r>
              <a:rPr lang="en-US" sz="2200" dirty="0">
                <a:latin typeface="Times New Roman" panose="02020603050405020304" pitchFamily="18" charset="0"/>
                <a:cs typeface="Times New Roman" panose="02020603050405020304" pitchFamily="18" charset="0"/>
              </a:rPr>
              <a:t>declined and there set in rottenness. </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E24DE3B7-8661-4B71-8DA9-372E73582D4A}"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1346202" y="18074"/>
            <a:ext cx="76453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Contract Theory</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3225371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2"/>
            <a:ext cx="8229600" cy="5357616"/>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But slowly slowly heavenly life degenerated into earthly life. Now shelter, food and drink were required. </a:t>
            </a:r>
          </a:p>
          <a:p>
            <a:pPr algn="just">
              <a:lnSpc>
                <a:spcPct val="150000"/>
              </a:lnSpc>
            </a:pPr>
            <a:r>
              <a:rPr lang="en-US" sz="2200" dirty="0">
                <a:latin typeface="Times New Roman" panose="02020603050405020304" pitchFamily="18" charset="0"/>
                <a:cs typeface="Times New Roman" panose="02020603050405020304" pitchFamily="18" charset="0"/>
              </a:rPr>
              <a:t>People gradually entered into a series of agreements among themselves and set up the institutions of the family and private property.</a:t>
            </a:r>
          </a:p>
          <a:p>
            <a:pPr algn="just">
              <a:lnSpc>
                <a:spcPct val="150000"/>
              </a:lnSpc>
            </a:pPr>
            <a:r>
              <a:rPr lang="en-US" sz="2200" dirty="0">
                <a:latin typeface="Times New Roman" panose="02020603050405020304" pitchFamily="18" charset="0"/>
                <a:cs typeface="Times New Roman" panose="02020603050405020304" pitchFamily="18" charset="0"/>
              </a:rPr>
              <a:t>But this gave rise to a new set of problems, for there appeared theft and other forms of unsocial conduct. </a:t>
            </a:r>
          </a:p>
          <a:p>
            <a:pPr algn="just">
              <a:lnSpc>
                <a:spcPct val="150000"/>
              </a:lnSpc>
            </a:pPr>
            <a:r>
              <a:rPr lang="en-US" sz="2200" dirty="0">
                <a:latin typeface="Times New Roman" panose="02020603050405020304" pitchFamily="18" charset="0"/>
                <a:cs typeface="Times New Roman" panose="02020603050405020304" pitchFamily="18" charset="0"/>
              </a:rPr>
              <a:t>Therefore, people assembled and agreed to choose as chief a person who was the best favoured, the most attractive and the most capable. In return they agreed to contribute to him a portion of their paddy.</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E6526EC0-19AD-4D7D-AACD-EA878C7C9A20}"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Title 1"/>
          <p:cNvSpPr txBox="1">
            <a:spLocks/>
          </p:cNvSpPr>
          <p:nvPr/>
        </p:nvSpPr>
        <p:spPr>
          <a:xfrm>
            <a:off x="1346202" y="28234"/>
            <a:ext cx="76453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Contract Theory</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7943051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2"/>
            <a:ext cx="8229600" cy="5357616"/>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According to the </a:t>
            </a:r>
            <a:r>
              <a:rPr lang="en-US" sz="2200" b="1" i="1" dirty="0">
                <a:latin typeface="Times New Roman" panose="02020603050405020304" pitchFamily="18" charset="0"/>
                <a:cs typeface="Times New Roman" panose="02020603050405020304" pitchFamily="18" charset="0"/>
              </a:rPr>
              <a:t>Arthashāstra</a:t>
            </a:r>
            <a:r>
              <a:rPr lang="en-US" sz="2200" dirty="0">
                <a:latin typeface="Times New Roman" panose="02020603050405020304" pitchFamily="18" charset="0"/>
                <a:cs typeface="Times New Roman" panose="02020603050405020304" pitchFamily="18" charset="0"/>
              </a:rPr>
              <a:t> of Kautilya, It states that overtaken by a state of anarchy the people elected </a:t>
            </a:r>
            <a:r>
              <a:rPr lang="en-US" sz="2200" b="1" i="1" dirty="0">
                <a:latin typeface="Times New Roman" panose="02020603050405020304" pitchFamily="18" charset="0"/>
                <a:cs typeface="Times New Roman" panose="02020603050405020304" pitchFamily="18" charset="0"/>
              </a:rPr>
              <a:t>Manu Vaivasvata </a:t>
            </a:r>
            <a:r>
              <a:rPr lang="en-US" sz="2200" dirty="0">
                <a:latin typeface="Times New Roman" panose="02020603050405020304" pitchFamily="18" charset="0"/>
                <a:cs typeface="Times New Roman" panose="02020603050405020304" pitchFamily="18" charset="0"/>
              </a:rPr>
              <a:t>as their king and undertook to pay 1/6th of their grain, and 1/10th of their articles of merchandise in addition to a portion of their gold.</a:t>
            </a:r>
          </a:p>
          <a:p>
            <a:pPr algn="just">
              <a:lnSpc>
                <a:spcPct val="150000"/>
              </a:lnSpc>
            </a:pPr>
            <a:r>
              <a:rPr lang="en-US" sz="2200" dirty="0">
                <a:latin typeface="Times New Roman" panose="02020603050405020304" pitchFamily="18" charset="0"/>
                <a:cs typeface="Times New Roman" panose="02020603050405020304" pitchFamily="18" charset="0"/>
              </a:rPr>
              <a:t>In return for these taxes the king guaranteed social welfare to the people by undertaking to suppress acts of mischief, afflicting the guilty with taxes and coercion. </a:t>
            </a:r>
          </a:p>
          <a:p>
            <a:pPr algn="just">
              <a:lnSpc>
                <a:spcPct val="150000"/>
              </a:lnSpc>
            </a:pPr>
            <a:r>
              <a:rPr lang="en-US" sz="2200" dirty="0">
                <a:latin typeface="Times New Roman" panose="02020603050405020304" pitchFamily="18" charset="0"/>
                <a:cs typeface="Times New Roman" panose="02020603050405020304" pitchFamily="18" charset="0"/>
              </a:rPr>
              <a:t>Even the inhabitants of the forest were required to give him 1/6th of the forest produce. This account of the origin of the state closes with</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the moral that the king should not be disregarded. </a:t>
            </a:r>
          </a:p>
        </p:txBody>
      </p:sp>
      <p:sp>
        <p:nvSpPr>
          <p:cNvPr id="4" name="Date Placeholder 3"/>
          <p:cNvSpPr>
            <a:spLocks noGrp="1"/>
          </p:cNvSpPr>
          <p:nvPr>
            <p:ph type="dt" sz="half" idx="10"/>
          </p:nvPr>
        </p:nvSpPr>
        <p:spPr/>
        <p:txBody>
          <a:bodyPr/>
          <a:lstStyle/>
          <a:p>
            <a:fld id="{7E59EC4D-06E1-4BDB-B042-CD15F7AABD5C}"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1346202" y="28234"/>
            <a:ext cx="76453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Contract Theory</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11464971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2"/>
            <a:ext cx="8229600" cy="5357616"/>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A society has its structural units such as family, institutions such as marriage, and customs and practices such as inheritance, rituals of marriage and mourning, and finally a framework of individual and social life as for example the āśrama vyavasthā laid down in the ancient society as an ideal organization of an individual’s life. </a:t>
            </a:r>
          </a:p>
          <a:p>
            <a:pPr algn="just">
              <a:lnSpc>
                <a:spcPct val="150000"/>
              </a:lnSpc>
            </a:pPr>
            <a:r>
              <a:rPr lang="en-US" sz="2200" dirty="0">
                <a:latin typeface="Times New Roman" panose="02020603050405020304" pitchFamily="18" charset="0"/>
                <a:cs typeface="Times New Roman" panose="02020603050405020304" pitchFamily="18" charset="0"/>
              </a:rPr>
              <a:t>Indian society is among the oldest societies in continuous existence with broadly the same ancient social system codified in the long continuous, cumulative attested textual tradition of sociological texts known as Dharmasūtras, Dharmaśāstras and Nibandhas. </a:t>
            </a:r>
          </a:p>
        </p:txBody>
      </p:sp>
      <p:sp>
        <p:nvSpPr>
          <p:cNvPr id="4" name="Date Placeholder 3"/>
          <p:cNvSpPr>
            <a:spLocks noGrp="1"/>
          </p:cNvSpPr>
          <p:nvPr>
            <p:ph type="dt" sz="half" idx="10"/>
          </p:nvPr>
        </p:nvSpPr>
        <p:spPr/>
        <p:txBody>
          <a:bodyPr/>
          <a:lstStyle/>
          <a:p>
            <a:fld id="{7E59EC4D-06E1-4BDB-B042-CD15F7AABD5C}"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7" name="Title 1"/>
          <p:cNvSpPr txBox="1">
            <a:spLocks/>
          </p:cNvSpPr>
          <p:nvPr/>
        </p:nvSpPr>
        <p:spPr>
          <a:xfrm>
            <a:off x="1346202" y="28234"/>
            <a:ext cx="76453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Society</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317756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3"/>
            <a:ext cx="8229600" cy="535761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Six main stages in the history of ancient Indian polity can be identified.</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1. First stage:- </a:t>
            </a:r>
            <a:r>
              <a:rPr lang="en-US" sz="2200" b="1" dirty="0">
                <a:latin typeface="Times New Roman" panose="02020603050405020304" pitchFamily="18" charset="0"/>
                <a:cs typeface="Times New Roman" panose="02020603050405020304" pitchFamily="18" charset="0"/>
              </a:rPr>
              <a:t>Tribal military democracy  </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2. Second stage:- </a:t>
            </a:r>
            <a:r>
              <a:rPr lang="en-US" sz="2200" b="1" dirty="0">
                <a:latin typeface="Times New Roman" panose="02020603050405020304" pitchFamily="18" charset="0"/>
                <a:cs typeface="Times New Roman" panose="02020603050405020304" pitchFamily="18" charset="0"/>
              </a:rPr>
              <a:t>Break-up of the tribal polity</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3. Third stage:- </a:t>
            </a:r>
            <a:r>
              <a:rPr lang="en-US" sz="2200" b="1" dirty="0">
                <a:latin typeface="Times New Roman" panose="02020603050405020304" pitchFamily="18" charset="0"/>
                <a:cs typeface="Times New Roman" panose="02020603050405020304" pitchFamily="18" charset="0"/>
              </a:rPr>
              <a:t>Formation of the full-fledged state </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4. Fourth Stage(Maurya phase):- </a:t>
            </a:r>
            <a:r>
              <a:rPr lang="en-US" sz="2200" b="1" dirty="0">
                <a:latin typeface="Times New Roman" panose="02020603050405020304" pitchFamily="18" charset="0"/>
                <a:cs typeface="Times New Roman" panose="02020603050405020304" pitchFamily="18" charset="0"/>
              </a:rPr>
              <a:t>Bureaucratic centralisation</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5. Fifth Stage:- </a:t>
            </a:r>
            <a:r>
              <a:rPr lang="en-US" sz="2200" b="1" dirty="0">
                <a:latin typeface="Times New Roman" panose="02020603050405020304" pitchFamily="18" charset="0"/>
                <a:cs typeface="Times New Roman" panose="02020603050405020304" pitchFamily="18" charset="0"/>
              </a:rPr>
              <a:t>Decentralised administration</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6. Sixth stage(Gupta Period):- </a:t>
            </a:r>
            <a:r>
              <a:rPr lang="en-US" sz="2200" b="1" dirty="0">
                <a:latin typeface="Times New Roman" panose="02020603050405020304" pitchFamily="18" charset="0"/>
                <a:cs typeface="Times New Roman" panose="02020603050405020304" pitchFamily="18" charset="0"/>
              </a:rPr>
              <a:t>Proto-feudal polity.</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D6BEE6CC-A3DA-49DA-9B64-E829B768F124}"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Stages of State Formation in Ancient India (CO1)</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1578514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3"/>
            <a:ext cx="8229600" cy="5357615"/>
          </a:xfrm>
        </p:spPr>
        <p:txBody>
          <a:bodyPr>
            <a:noAutofit/>
          </a:bodyPr>
          <a:lstStyle/>
          <a:p>
            <a:pPr algn="just">
              <a:lnSpc>
                <a:spcPct val="150000"/>
              </a:lnSpc>
            </a:pPr>
            <a:r>
              <a:rPr lang="en-US" sz="2200" b="1" dirty="0">
                <a:latin typeface="Times New Roman" panose="02020603050405020304" pitchFamily="18" charset="0"/>
                <a:cs typeface="Times New Roman" panose="02020603050405020304" pitchFamily="18" charset="0"/>
              </a:rPr>
              <a:t>First stage:- Tribal military democracy</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earliest stage was that of tribal military democracy in which tribal assemblies, which had some place for women were mainly pre-occupied with war. </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age of Rig Veda was primarily a period of assemblies.</a:t>
            </a:r>
          </a:p>
          <a:p>
            <a:pPr algn="just">
              <a:lnSpc>
                <a:spcPct val="150000"/>
              </a:lnSpc>
            </a:pPr>
            <a:r>
              <a:rPr lang="en-US" sz="2200" b="1" dirty="0">
                <a:latin typeface="Times New Roman" panose="02020603050405020304" pitchFamily="18" charset="0"/>
                <a:cs typeface="Times New Roman" panose="02020603050405020304" pitchFamily="18" charset="0"/>
              </a:rPr>
              <a:t>Second stage:- Break-up of the tribal polity</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second stage saw the break-up of the tribal polity under the stress of constant conflicts between the </a:t>
            </a:r>
            <a:r>
              <a:rPr lang="en-US" sz="2200" b="1" i="1" dirty="0">
                <a:latin typeface="Times New Roman" panose="02020603050405020304" pitchFamily="18" charset="0"/>
                <a:cs typeface="Times New Roman" panose="02020603050405020304" pitchFamily="18" charset="0"/>
              </a:rPr>
              <a:t>rājanyakshatriya</a:t>
            </a:r>
            <a:r>
              <a:rPr lang="en-US" sz="2200" dirty="0">
                <a:latin typeface="Times New Roman" panose="02020603050405020304" pitchFamily="18" charset="0"/>
                <a:cs typeface="Times New Roman" panose="02020603050405020304" pitchFamily="18" charset="0"/>
              </a:rPr>
              <a:t> and the ordinary businessman called the </a:t>
            </a:r>
            <a:r>
              <a:rPr lang="en-US" sz="2200" b="1" dirty="0">
                <a:latin typeface="Times New Roman" panose="02020603050405020304" pitchFamily="18" charset="0"/>
                <a:cs typeface="Times New Roman" panose="02020603050405020304" pitchFamily="18" charset="0"/>
              </a:rPr>
              <a:t>vis</a:t>
            </a:r>
            <a:r>
              <a:rPr lang="en-US" sz="2200" dirty="0">
                <a:latin typeface="Times New Roman" panose="02020603050405020304" pitchFamily="18" charset="0"/>
                <a:cs typeface="Times New Roman" panose="02020603050405020304" pitchFamily="18" charset="0"/>
              </a:rPr>
              <a:t>.</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marL="0" indent="0" algn="just">
              <a:lnSpc>
                <a:spcPct val="150000"/>
              </a:lnSpc>
              <a:buNone/>
            </a:pPr>
            <a:r>
              <a:rPr lang="en-US" sz="2200" dirty="0">
                <a:latin typeface="Times New Roman" panose="02020603050405020304" pitchFamily="18" charset="0"/>
                <a:cs typeface="Times New Roman" panose="02020603050405020304" pitchFamily="18" charset="0"/>
              </a:rPr>
              <a:t>      </a:t>
            </a:r>
            <a:endParaRPr lang="en-US" sz="22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2A4B4B7A-05EF-42CD-A1BC-0B6CFD2F4DBF}"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7" name="Title 1"/>
          <p:cNvSpPr txBox="1">
            <a:spLocks/>
          </p:cNvSpPr>
          <p:nvPr/>
        </p:nvSpPr>
        <p:spPr>
          <a:xfrm>
            <a:off x="1346202" y="1807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Stages of State Formation in Ancient India</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1234352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3"/>
            <a:ext cx="8229600" cy="5357615"/>
          </a:xfrm>
        </p:spPr>
        <p:txBody>
          <a:bodyPr>
            <a:noAutofit/>
          </a:bodyPr>
          <a:lstStyle/>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chiefs were helped by the priesthood called the brahmins. This stage saw the beginning of taxes and classes or varnas which came to be firmly established in the third stage.</a:t>
            </a:r>
          </a:p>
          <a:p>
            <a:pPr algn="just">
              <a:lnSpc>
                <a:spcPct val="150000"/>
              </a:lnSpc>
            </a:pPr>
            <a:r>
              <a:rPr lang="en-US" sz="2200" b="1" dirty="0">
                <a:latin typeface="Times New Roman" panose="02020603050405020304" pitchFamily="18" charset="0"/>
                <a:cs typeface="Times New Roman" panose="02020603050405020304" pitchFamily="18" charset="0"/>
              </a:rPr>
              <a:t>Third stage:- Formation of the full-fledged state </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third stage was marked by the formation of the full-fledged state. </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There arose large territorial monarchies of Kosala and Magadha and tribal oligarchies in North-Western India and at the foot of the Himalayas. For the first time large standing armies and organised machinery were used for the of collection of land revenue.</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a:t>
            </a:r>
            <a:endParaRPr lang="en-US" sz="22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8108741B-3B54-41FC-AF26-5649A2960D68}"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7" name="Title 1"/>
          <p:cNvSpPr txBox="1">
            <a:spLocks/>
          </p:cNvSpPr>
          <p:nvPr/>
        </p:nvSpPr>
        <p:spPr>
          <a:xfrm>
            <a:off x="1346202" y="1807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Stages of State Formation in Ancient India</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1401768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BF65A74-A58F-4B66-A573-2FB20320F315}" type="datetime1">
              <a:rPr lang="en-US" smtClean="0"/>
              <a:t>1/27/2025</a:t>
            </a:fld>
            <a:endParaRPr lang="en-US"/>
          </a:p>
        </p:txBody>
      </p:sp>
      <p:sp>
        <p:nvSpPr>
          <p:cNvPr id="5" name="Footer Placeholder 4"/>
          <p:cNvSpPr>
            <a:spLocks noGrp="1"/>
          </p:cNvSpPr>
          <p:nvPr>
            <p:ph type="ftr" sz="quarter" idx="11"/>
          </p:nvPr>
        </p:nvSpPr>
        <p:spPr>
          <a:xfrm>
            <a:off x="1524000" y="6356350"/>
            <a:ext cx="6629400" cy="365125"/>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dirty="0"/>
          </a:p>
        </p:txBody>
      </p:sp>
      <p:sp>
        <p:nvSpPr>
          <p:cNvPr id="7" name="Title 1"/>
          <p:cNvSpPr txBox="1">
            <a:spLocks/>
          </p:cNvSpPr>
          <p:nvPr/>
        </p:nvSpPr>
        <p:spPr>
          <a:xfrm>
            <a:off x="1371600" y="-1016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lvl1pPr algn="ctr" eaLnBrk="0" fontAlgn="base" hangingPunct="0">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Text Books</a:t>
            </a:r>
          </a:p>
        </p:txBody>
      </p:sp>
      <p:pic>
        <p:nvPicPr>
          <p:cNvPr id="11" name="Content Placeholder 10">
            <a:extLst>
              <a:ext uri="{FF2B5EF4-FFF2-40B4-BE49-F238E27FC236}">
                <a16:creationId xmlns:a16="http://schemas.microsoft.com/office/drawing/2014/main" id="{AC0DF7E1-1261-4E46-A28D-245A2CAC86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2364" y="822325"/>
            <a:ext cx="7924800" cy="5381625"/>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16299194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3"/>
            <a:ext cx="8229600" cy="5357615"/>
          </a:xfrm>
        </p:spPr>
        <p:txBody>
          <a:bodyPr>
            <a:noAutofit/>
          </a:bodyPr>
          <a:lstStyle/>
          <a:p>
            <a:pPr algn="just">
              <a:lnSpc>
                <a:spcPct val="150000"/>
              </a:lnSpc>
            </a:pPr>
            <a:r>
              <a:rPr lang="en-US" sz="2200" b="1" dirty="0">
                <a:latin typeface="Times New Roman" panose="02020603050405020304" pitchFamily="18" charset="0"/>
                <a:cs typeface="Times New Roman" panose="02020603050405020304" pitchFamily="18" charset="0"/>
              </a:rPr>
              <a:t>Fourth Stage(Maurya phase):- Bureaucratic centralisation</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fourth or the Maurya phase saw bureaucratic centralisation based on the expanding economic activities of the state. </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state with the help of its bureaucracy controlled various aspects of the life of its subjects.    </a:t>
            </a:r>
          </a:p>
          <a:p>
            <a:pPr algn="just">
              <a:lnSpc>
                <a:spcPct val="150000"/>
              </a:lnSpc>
            </a:pPr>
            <a:r>
              <a:rPr lang="en-US" sz="2200" b="1" dirty="0">
                <a:latin typeface="Times New Roman" panose="02020603050405020304" pitchFamily="18" charset="0"/>
                <a:cs typeface="Times New Roman" panose="02020603050405020304" pitchFamily="18" charset="0"/>
              </a:rPr>
              <a:t>Fifth Stage:- Decentralised administration</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fifth stage was marked by the process of decentralised administration in which towns, feudatories and military elements came to the forefront in both the Deccan and North India. This was partly neutralised by the emphasis on the divinity of the king.   </a:t>
            </a:r>
            <a:endParaRPr lang="en-US" sz="22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876C572-C7D3-4DA0-A685-B7DC634C6060}"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7" name="Title 1"/>
          <p:cNvSpPr txBox="1">
            <a:spLocks/>
          </p:cNvSpPr>
          <p:nvPr/>
        </p:nvSpPr>
        <p:spPr>
          <a:xfrm>
            <a:off x="1346202" y="791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Stages of State Formation in Ancient India</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7055348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3"/>
            <a:ext cx="8229600" cy="5357615"/>
          </a:xfrm>
        </p:spPr>
        <p:txBody>
          <a:bodyPr>
            <a:noAutofit/>
          </a:bodyPr>
          <a:lstStyle/>
          <a:p>
            <a:pPr algn="just">
              <a:lnSpc>
                <a:spcPct val="150000"/>
              </a:lnSpc>
            </a:pPr>
            <a:r>
              <a:rPr lang="en-US" sz="2200" b="1" dirty="0">
                <a:latin typeface="Times New Roman" panose="02020603050405020304" pitchFamily="18" charset="0"/>
                <a:cs typeface="Times New Roman" panose="02020603050405020304" pitchFamily="18" charset="0"/>
              </a:rPr>
              <a:t>Sixth stage(Gupta Period):- Proto-feudal polity.</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last stage, identical with the Gupta period, may be called the period of proto-feudal polity. </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Land grants now played an important part in the formation of the political structure.</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Those made by the Gupta feudatories conferred fiscal and administrative privileges on priestly beneficiaries.</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1BA899FF-87B7-4172-AEFE-1D6332DF7BA4}"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dirty="0"/>
          </a:p>
        </p:txBody>
      </p:sp>
      <p:sp>
        <p:nvSpPr>
          <p:cNvPr id="7" name="Title 1"/>
          <p:cNvSpPr txBox="1">
            <a:spLocks/>
          </p:cNvSpPr>
          <p:nvPr/>
        </p:nvSpPr>
        <p:spPr>
          <a:xfrm>
            <a:off x="1346202" y="1807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Stages of State Formation in Ancient India</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7880441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2001"/>
            <a:ext cx="8686800" cy="5523505"/>
          </a:xfrm>
        </p:spPr>
        <p:txBody>
          <a:bodyPr>
            <a:noAutofit/>
          </a:bodyPr>
          <a:lstStyle/>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Citizen</a:t>
            </a:r>
            <a:r>
              <a:rPr lang="en-US" sz="2200" dirty="0">
                <a:latin typeface="Times New Roman" panose="02020603050405020304" pitchFamily="18" charset="0"/>
                <a:cs typeface="Times New Roman" panose="02020603050405020304" pitchFamily="18" charset="0"/>
              </a:rPr>
              <a:t> : A member of a political community, having both rights and duties associated with that membership.</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Legitimacy</a:t>
            </a:r>
            <a:r>
              <a:rPr lang="en-US" sz="2200" dirty="0">
                <a:latin typeface="Times New Roman" panose="02020603050405020304" pitchFamily="18" charset="0"/>
                <a:cs typeface="Times New Roman" panose="02020603050405020304" pitchFamily="18" charset="0"/>
              </a:rPr>
              <a:t> : The belief that a particular political order is just and valid.</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State Society </a:t>
            </a:r>
            <a:r>
              <a:rPr lang="en-US" sz="2200" dirty="0">
                <a:latin typeface="Times New Roman" panose="02020603050405020304" pitchFamily="18" charset="0"/>
                <a:cs typeface="Times New Roman" panose="02020603050405020304" pitchFamily="18" charset="0"/>
              </a:rPr>
              <a:t>: A society which possesses a formal apparatus of government.</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Stateless Society </a:t>
            </a:r>
            <a:r>
              <a:rPr lang="en-US" sz="2200" dirty="0">
                <a:latin typeface="Times New Roman" panose="02020603050405020304" pitchFamily="18" charset="0"/>
                <a:cs typeface="Times New Roman" panose="02020603050405020304" pitchFamily="18" charset="0"/>
              </a:rPr>
              <a:t>: A society which lacks formal institutions of government.</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Social Mobility </a:t>
            </a:r>
            <a:r>
              <a:rPr lang="en-US" sz="2200" dirty="0">
                <a:latin typeface="Times New Roman" panose="02020603050405020304" pitchFamily="18" charset="0"/>
                <a:cs typeface="Times New Roman" panose="02020603050405020304" pitchFamily="18" charset="0"/>
              </a:rPr>
              <a:t>: Movement from one status or occupation to another.</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Sovereignty</a:t>
            </a:r>
            <a:r>
              <a:rPr lang="en-US" sz="2200" dirty="0">
                <a:latin typeface="Times New Roman" panose="02020603050405020304" pitchFamily="18" charset="0"/>
                <a:cs typeface="Times New Roman" panose="02020603050405020304" pitchFamily="18" charset="0"/>
              </a:rPr>
              <a:t> : The undisputed political rule of a state over a given territorial area.</a:t>
            </a:r>
          </a:p>
          <a:p>
            <a:pPr algn="just">
              <a:lnSpc>
                <a:spcPct val="150000"/>
              </a:lnSpc>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1BA899FF-87B7-4172-AEFE-1D6332DF7BA4}"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dirty="0"/>
          </a:p>
        </p:txBody>
      </p:sp>
      <p:sp>
        <p:nvSpPr>
          <p:cNvPr id="7" name="Title 1"/>
          <p:cNvSpPr txBox="1">
            <a:spLocks/>
          </p:cNvSpPr>
          <p:nvPr/>
        </p:nvSpPr>
        <p:spPr>
          <a:xfrm>
            <a:off x="1346202" y="18075"/>
            <a:ext cx="7797798" cy="609428"/>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Definition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5159069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3"/>
            <a:ext cx="8229600" cy="535761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The king was the most important figure in the body politic. In the </a:t>
            </a:r>
            <a:r>
              <a:rPr lang="en-US" sz="2200" b="1" i="1" dirty="0">
                <a:latin typeface="Times New Roman" panose="02020603050405020304" pitchFamily="18" charset="0"/>
                <a:cs typeface="Times New Roman" panose="02020603050405020304" pitchFamily="18" charset="0"/>
              </a:rPr>
              <a:t>Saptānga</a:t>
            </a:r>
            <a:r>
              <a:rPr lang="en-US" sz="2200" dirty="0">
                <a:latin typeface="Times New Roman" panose="02020603050405020304" pitchFamily="18" charset="0"/>
                <a:cs typeface="Times New Roman" panose="02020603050405020304" pitchFamily="18" charset="0"/>
              </a:rPr>
              <a:t> theory of the state, developed by </a:t>
            </a:r>
            <a:r>
              <a:rPr lang="en-US" sz="2200" b="1" i="1" dirty="0">
                <a:latin typeface="Times New Roman" panose="02020603050405020304" pitchFamily="18" charset="0"/>
                <a:cs typeface="Times New Roman" panose="02020603050405020304" pitchFamily="18" charset="0"/>
              </a:rPr>
              <a:t>Kautilya</a:t>
            </a:r>
            <a:r>
              <a:rPr lang="en-US" sz="2200" dirty="0">
                <a:latin typeface="Times New Roman" panose="02020603050405020304" pitchFamily="18" charset="0"/>
                <a:cs typeface="Times New Roman" panose="02020603050405020304" pitchFamily="18" charset="0"/>
              </a:rPr>
              <a:t> the king has been described as the head or the most important organ of the state.</a:t>
            </a:r>
          </a:p>
          <a:p>
            <a:pPr algn="just">
              <a:lnSpc>
                <a:spcPct val="150000"/>
              </a:lnSpc>
            </a:pPr>
            <a:r>
              <a:rPr lang="en-US" sz="2200" dirty="0">
                <a:latin typeface="Times New Roman" panose="02020603050405020304" pitchFamily="18" charset="0"/>
                <a:cs typeface="Times New Roman" panose="02020603050405020304" pitchFamily="18" charset="0"/>
              </a:rPr>
              <a:t>The earliest legend on the origin of kingship occurs in the </a:t>
            </a:r>
            <a:r>
              <a:rPr lang="en-US" sz="2200" b="1" i="1" dirty="0">
                <a:latin typeface="Times New Roman" panose="02020603050405020304" pitchFamily="18" charset="0"/>
                <a:cs typeface="Times New Roman" panose="02020603050405020304" pitchFamily="18" charset="0"/>
              </a:rPr>
              <a:t>Aitareya Brdhmana</a:t>
            </a:r>
            <a:r>
              <a:rPr lang="en-US" sz="2200" dirty="0">
                <a:latin typeface="Times New Roman" panose="02020603050405020304" pitchFamily="18" charset="0"/>
                <a:cs typeface="Times New Roman" panose="02020603050405020304" pitchFamily="18" charset="0"/>
              </a:rPr>
              <a:t> one of the later Vedic texts, perhaps of the 8</a:t>
            </a:r>
            <a:r>
              <a:rPr lang="en-US" sz="2200" baseline="30000" dirty="0">
                <a:latin typeface="Times New Roman" panose="02020603050405020304" pitchFamily="18" charset="0"/>
                <a:cs typeface="Times New Roman" panose="02020603050405020304" pitchFamily="18" charset="0"/>
              </a:rPr>
              <a:t>th</a:t>
            </a:r>
            <a:r>
              <a:rPr lang="en-US" sz="2200" dirty="0">
                <a:latin typeface="Times New Roman" panose="02020603050405020304" pitchFamily="18" charset="0"/>
                <a:cs typeface="Times New Roman" panose="02020603050405020304" pitchFamily="18" charset="0"/>
              </a:rPr>
              <a:t> or 7</a:t>
            </a:r>
            <a:r>
              <a:rPr lang="en-US" sz="2200" baseline="30000" dirty="0">
                <a:latin typeface="Times New Roman" panose="02020603050405020304" pitchFamily="18" charset="0"/>
                <a:cs typeface="Times New Roman" panose="02020603050405020304" pitchFamily="18" charset="0"/>
              </a:rPr>
              <a:t>th</a:t>
            </a:r>
            <a:r>
              <a:rPr lang="en-US" sz="2200" dirty="0">
                <a:latin typeface="Times New Roman" panose="02020603050405020304" pitchFamily="18" charset="0"/>
                <a:cs typeface="Times New Roman" panose="02020603050405020304" pitchFamily="18" charset="0"/>
              </a:rPr>
              <a:t> century B.C. </a:t>
            </a:r>
          </a:p>
          <a:p>
            <a:pPr algn="just">
              <a:lnSpc>
                <a:spcPct val="150000"/>
              </a:lnSpc>
            </a:pPr>
            <a:r>
              <a:rPr lang="en-US" sz="2200" dirty="0">
                <a:latin typeface="Times New Roman" panose="02020603050405020304" pitchFamily="18" charset="0"/>
                <a:cs typeface="Times New Roman" panose="02020603050405020304" pitchFamily="18" charset="0"/>
              </a:rPr>
              <a:t>The king was evidently the fellow of the gods, if not a god himself.</a:t>
            </a:r>
          </a:p>
          <a:p>
            <a:pPr algn="just">
              <a:lnSpc>
                <a:spcPct val="150000"/>
              </a:lnSpc>
            </a:pPr>
            <a:r>
              <a:rPr lang="en-US" sz="2200" dirty="0">
                <a:latin typeface="Times New Roman" panose="02020603050405020304" pitchFamily="18" charset="0"/>
                <a:cs typeface="Times New Roman" panose="02020603050405020304" pitchFamily="18" charset="0"/>
              </a:rPr>
              <a:t>The legend suggests that in the earliest times kingship in India was thought to be based upon human need and military necessity, and that the king's first duty was to lead his subjects in war.</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2D27CA2-F86A-468B-BC0C-7683FC1B3FDA}"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Kingship (CO3)</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730372864"/>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3"/>
            <a:ext cx="8229600" cy="535761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But the later stage the king performed multi-dimensional functions. </a:t>
            </a:r>
          </a:p>
          <a:p>
            <a:pPr algn="just">
              <a:lnSpc>
                <a:spcPct val="150000"/>
              </a:lnSpc>
            </a:pPr>
            <a:r>
              <a:rPr lang="en-US" sz="2200" dirty="0">
                <a:latin typeface="Times New Roman" panose="02020603050405020304" pitchFamily="18" charset="0"/>
                <a:cs typeface="Times New Roman" panose="02020603050405020304" pitchFamily="18" charset="0"/>
              </a:rPr>
              <a:t>The king’s functions involved the protection not only of his kingdom against external aggression, but also of life, property and traditional custom against internal foes. </a:t>
            </a:r>
          </a:p>
          <a:p>
            <a:pPr algn="just">
              <a:lnSpc>
                <a:spcPct val="150000"/>
              </a:lnSpc>
            </a:pPr>
            <a:r>
              <a:rPr lang="en-US" sz="2200" dirty="0">
                <a:latin typeface="Times New Roman" panose="02020603050405020304" pitchFamily="18" charset="0"/>
                <a:cs typeface="Times New Roman" panose="02020603050405020304" pitchFamily="18" charset="0"/>
              </a:rPr>
              <a:t>He protected the purity of class and caste by ensuring that those who challenged the system were excommunicated(punished).</a:t>
            </a:r>
          </a:p>
          <a:p>
            <a:pPr algn="just">
              <a:lnSpc>
                <a:spcPct val="150000"/>
              </a:lnSpc>
            </a:pPr>
            <a:r>
              <a:rPr lang="en-US" sz="2200" dirty="0">
                <a:latin typeface="Times New Roman" panose="02020603050405020304" pitchFamily="18" charset="0"/>
                <a:cs typeface="Times New Roman" panose="02020603050405020304" pitchFamily="18" charset="0"/>
              </a:rPr>
              <a:t>He protected the family system by punishing adultery and ensuring the fair inheritance of family property. </a:t>
            </a:r>
          </a:p>
          <a:p>
            <a:pPr algn="just">
              <a:lnSpc>
                <a:spcPct val="150000"/>
              </a:lnSpc>
            </a:pPr>
            <a:r>
              <a:rPr lang="en-US" sz="2200" dirty="0">
                <a:latin typeface="Times New Roman" panose="02020603050405020304" pitchFamily="18" charset="0"/>
                <a:cs typeface="Times New Roman" panose="02020603050405020304" pitchFamily="18" charset="0"/>
              </a:rPr>
              <a:t>He protected widows and orphans by making them his wards.</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0EAC3A16-D689-4E8A-A798-4A0F6F6C26E1}"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dirty="0"/>
          </a:p>
        </p:txBody>
      </p:sp>
      <p:sp>
        <p:nvSpPr>
          <p:cNvPr id="7" name="Title 1"/>
          <p:cNvSpPr txBox="1">
            <a:spLocks/>
          </p:cNvSpPr>
          <p:nvPr/>
        </p:nvSpPr>
        <p:spPr>
          <a:xfrm>
            <a:off x="1346202" y="1807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Kingship</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9174335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3"/>
            <a:ext cx="8229600" cy="535761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He protected the rich against the poor by suppressing robbery, and he protected the poor against the rich by punishing extortion and oppression. </a:t>
            </a:r>
          </a:p>
          <a:p>
            <a:pPr algn="just">
              <a:lnSpc>
                <a:spcPct val="150000"/>
              </a:lnSpc>
            </a:pPr>
            <a:r>
              <a:rPr lang="en-US" sz="2200" dirty="0">
                <a:latin typeface="Times New Roman" panose="02020603050405020304" pitchFamily="18" charset="0"/>
                <a:cs typeface="Times New Roman" panose="02020603050405020304" pitchFamily="18" charset="0"/>
              </a:rPr>
              <a:t>The </a:t>
            </a:r>
            <a:r>
              <a:rPr lang="en-US" sz="2200" b="1" i="1" dirty="0">
                <a:latin typeface="Times New Roman" panose="02020603050405020304" pitchFamily="18" charset="0"/>
                <a:cs typeface="Times New Roman" panose="02020603050405020304" pitchFamily="18" charset="0"/>
              </a:rPr>
              <a:t>Arthashāstra</a:t>
            </a:r>
            <a:r>
              <a:rPr lang="en-US" sz="2200" dirty="0">
                <a:latin typeface="Times New Roman" panose="02020603050405020304" pitchFamily="18" charset="0"/>
                <a:cs typeface="Times New Roman" panose="02020603050405020304" pitchFamily="18" charset="0"/>
              </a:rPr>
              <a:t> suggests a time-table for the king’s day, which allows him only </a:t>
            </a:r>
            <a:r>
              <a:rPr lang="en-US" sz="2200" b="1" dirty="0">
                <a:latin typeface="Times New Roman" panose="02020603050405020304" pitchFamily="18" charset="0"/>
                <a:cs typeface="Times New Roman" panose="02020603050405020304" pitchFamily="18" charset="0"/>
              </a:rPr>
              <a:t>four and a half hours sleep </a:t>
            </a:r>
            <a:r>
              <a:rPr lang="en-US" sz="2200" dirty="0">
                <a:latin typeface="Times New Roman" panose="02020603050405020304" pitchFamily="18" charset="0"/>
                <a:cs typeface="Times New Roman" panose="02020603050405020304" pitchFamily="18" charset="0"/>
              </a:rPr>
              <a:t>and </a:t>
            </a:r>
            <a:r>
              <a:rPr lang="en-US" sz="2200" b="1" dirty="0">
                <a:latin typeface="Times New Roman" panose="02020603050405020304" pitchFamily="18" charset="0"/>
                <a:cs typeface="Times New Roman" panose="02020603050405020304" pitchFamily="18" charset="0"/>
              </a:rPr>
              <a:t>three hours for eating and recreation </a:t>
            </a:r>
            <a:r>
              <a:rPr lang="en-US" sz="2200" dirty="0">
                <a:latin typeface="Times New Roman" panose="02020603050405020304" pitchFamily="18" charset="0"/>
                <a:cs typeface="Times New Roman" panose="02020603050405020304" pitchFamily="18" charset="0"/>
              </a:rPr>
              <a:t>and the rest of the day being spent in state affairs of one kind or another.</a:t>
            </a:r>
          </a:p>
          <a:p>
            <a:pPr algn="just">
              <a:lnSpc>
                <a:spcPct val="150000"/>
              </a:lnSpc>
            </a:pPr>
            <a:r>
              <a:rPr lang="en-US" sz="2200" dirty="0">
                <a:latin typeface="Times New Roman" panose="02020603050405020304" pitchFamily="18" charset="0"/>
                <a:cs typeface="Times New Roman" panose="02020603050405020304" pitchFamily="18" charset="0"/>
              </a:rPr>
              <a:t>No doubt such a programme was rarely kept in practice, but it at least shows the ideal at which the king was expected to aim. </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1EF6CA75-6456-4415-A434-4C0574135BBD}"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Kingship</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7046494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07583"/>
            <a:ext cx="8229600" cy="5586216"/>
          </a:xfrm>
        </p:spPr>
        <p:txBody>
          <a:bodyPr>
            <a:noAutofit/>
          </a:bodyPr>
          <a:lstStyle/>
          <a:p>
            <a:pPr marL="0" indent="0" algn="ctr">
              <a:lnSpc>
                <a:spcPct val="150000"/>
              </a:lnSpc>
              <a:buNone/>
            </a:pPr>
            <a:r>
              <a:rPr lang="en-US" sz="2200" b="1" dirty="0">
                <a:latin typeface="Times New Roman" panose="02020603050405020304" pitchFamily="18" charset="0"/>
                <a:cs typeface="Times New Roman" panose="02020603050405020304" pitchFamily="18" charset="0"/>
              </a:rPr>
              <a:t>The typical 24-hour Schedule for the King</a:t>
            </a:r>
          </a:p>
        </p:txBody>
      </p:sp>
      <p:sp>
        <p:nvSpPr>
          <p:cNvPr id="4" name="Date Placeholder 3"/>
          <p:cNvSpPr>
            <a:spLocks noGrp="1"/>
          </p:cNvSpPr>
          <p:nvPr>
            <p:ph type="dt" sz="half" idx="10"/>
          </p:nvPr>
        </p:nvSpPr>
        <p:spPr/>
        <p:txBody>
          <a:bodyPr/>
          <a:lstStyle/>
          <a:p>
            <a:fld id="{1EF6CA75-6456-4415-A434-4C0574135BBD}"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dirty="0"/>
          </a:p>
        </p:txBody>
      </p:sp>
      <p:sp>
        <p:nvSpPr>
          <p:cNvPr id="7" name="Title 1"/>
          <p:cNvSpPr txBox="1">
            <a:spLocks/>
          </p:cNvSpPr>
          <p:nvPr/>
        </p:nvSpPr>
        <p:spPr>
          <a:xfrm>
            <a:off x="1346202" y="18075"/>
            <a:ext cx="7797798" cy="68027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Kingship</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5399"/>
            <a:ext cx="9144000" cy="519747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813103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036183"/>
            <a:ext cx="8991600" cy="5249323"/>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According to Altekar the position, powers and privileges of the king have varied from age to age.</a:t>
            </a:r>
          </a:p>
          <a:p>
            <a:pPr algn="just">
              <a:lnSpc>
                <a:spcPct val="150000"/>
              </a:lnSpc>
            </a:pPr>
            <a:r>
              <a:rPr lang="en-US" sz="2200" dirty="0">
                <a:latin typeface="Times New Roman" panose="02020603050405020304" pitchFamily="18" charset="0"/>
                <a:cs typeface="Times New Roman" panose="02020603050405020304" pitchFamily="18" charset="0"/>
              </a:rPr>
              <a:t>When in the prehistoric period, the king was only the senior-most member in the council of peers, when he often owed his position to an election, either real or formal, when there was a popular council (samiti) to actively supervise his administration, his position was often insecure and powers were limited.</a:t>
            </a:r>
          </a:p>
          <a:p>
            <a:pPr algn="just">
              <a:lnSpc>
                <a:spcPct val="150000"/>
              </a:lnSpc>
            </a:pPr>
            <a:r>
              <a:rPr lang="en-US" sz="2200" dirty="0">
                <a:latin typeface="Times New Roman" panose="02020603050405020304" pitchFamily="18" charset="0"/>
                <a:cs typeface="Times New Roman" panose="02020603050405020304" pitchFamily="18" charset="0"/>
              </a:rPr>
              <a:t> After 500 B.C.E. the office of king was elevated to new heights. During this period the king became the effective head of the executive administration and there was no popular assembly like samiti to check him.</a:t>
            </a:r>
          </a:p>
        </p:txBody>
      </p:sp>
      <p:sp>
        <p:nvSpPr>
          <p:cNvPr id="4" name="Date Placeholder 3"/>
          <p:cNvSpPr>
            <a:spLocks noGrp="1"/>
          </p:cNvSpPr>
          <p:nvPr>
            <p:ph type="dt" sz="half" idx="10"/>
          </p:nvPr>
        </p:nvSpPr>
        <p:spPr/>
        <p:txBody>
          <a:bodyPr/>
          <a:lstStyle/>
          <a:p>
            <a:fld id="{EBCB24D9-0118-48C3-9B0C-859EF8F2310F}"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Kingship</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5700121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20165"/>
          </a:xfrm>
        </p:spPr>
        <p:txBody>
          <a:bodyPr>
            <a:noAutofit/>
          </a:bodyPr>
          <a:lstStyle/>
          <a:p>
            <a:pPr marL="0" fontAlgn="t">
              <a:spcBef>
                <a:spcPts val="0"/>
              </a:spcBef>
            </a:pPr>
            <a:r>
              <a:rPr lang="en-IN" sz="2200" b="1" dirty="0">
                <a:solidFill>
                  <a:srgbClr val="FFFFFF"/>
                </a:solidFill>
                <a:latin typeface="Times New Roman" panose="02020603050405020304" pitchFamily="18" charset="0"/>
                <a:cs typeface="Times New Roman" panose="02020603050405020304" pitchFamily="18" charset="0"/>
              </a:rPr>
              <a:t>Different theories of society formation in Ancient India</a:t>
            </a:r>
            <a:endParaRPr lang="en-IN" sz="1800" dirty="0">
              <a:latin typeface="Arial" panose="020B0604020202020204" pitchFamily="34" charset="0"/>
            </a:endParaRPr>
          </a:p>
          <a:p>
            <a:pPr marL="0" algn="just" fontAlgn="t">
              <a:lnSpc>
                <a:spcPct val="150000"/>
              </a:lnSpc>
              <a:spcBef>
                <a:spcPts val="0"/>
              </a:spcBef>
            </a:pPr>
            <a:r>
              <a:rPr lang="en-US" sz="2200" dirty="0">
                <a:solidFill>
                  <a:srgbClr val="000000"/>
                </a:solidFill>
                <a:latin typeface="Times New Roman" panose="02020603050405020304" pitchFamily="18" charset="0"/>
                <a:cs typeface="Times New Roman" panose="02020603050405020304" pitchFamily="18" charset="0"/>
              </a:rPr>
              <a:t>In this topic, we have learned the Stages of State Formation in Ancient</a:t>
            </a:r>
          </a:p>
          <a:p>
            <a:pPr marL="0" indent="0" algn="just" fontAlgn="t">
              <a:lnSpc>
                <a:spcPct val="150000"/>
              </a:lnSpc>
              <a:spcBef>
                <a:spcPts val="0"/>
              </a:spcBef>
              <a:buNone/>
            </a:pPr>
            <a:r>
              <a:rPr lang="en-US" sz="2200" dirty="0">
                <a:solidFill>
                  <a:srgbClr val="000000"/>
                </a:solidFill>
                <a:latin typeface="Times New Roman" panose="02020603050405020304" pitchFamily="18" charset="0"/>
                <a:cs typeface="Times New Roman" panose="02020603050405020304" pitchFamily="18" charset="0"/>
              </a:rPr>
              <a:t>     India, the different theories of the formation of state.</a:t>
            </a:r>
          </a:p>
          <a:p>
            <a:pPr algn="just" fontAlgn="t">
              <a:lnSpc>
                <a:spcPct val="150000"/>
              </a:lnSpc>
              <a:spcBef>
                <a:spcPts val="0"/>
              </a:spcBef>
            </a:pPr>
            <a:r>
              <a:rPr lang="en-US" sz="2200" dirty="0">
                <a:solidFill>
                  <a:srgbClr val="000000"/>
                </a:solidFill>
                <a:latin typeface="Times New Roman" panose="02020603050405020304" pitchFamily="18" charset="0"/>
                <a:cs typeface="Times New Roman" panose="02020603050405020304" pitchFamily="18" charset="0"/>
              </a:rPr>
              <a:t>We also learned, the Kingship.</a:t>
            </a: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02EB0C9-2A6B-4908-9CA0-7FF276E75E83}"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Recap</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6231989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5257800"/>
          </a:xfrm>
        </p:spPr>
        <p:txBody>
          <a:bodyPr>
            <a:normAutofit lnSpcReduction="10000"/>
          </a:bodyPr>
          <a:lstStyle/>
          <a:p>
            <a:pPr algn="just"/>
            <a:r>
              <a:rPr lang="en-US" sz="2000" dirty="0">
                <a:latin typeface="Times New Roman" panose="02020603050405020304" pitchFamily="18" charset="0"/>
                <a:cs typeface="Times New Roman" panose="02020603050405020304" pitchFamily="18" charset="0"/>
              </a:rPr>
              <a:t>Dīgha Nikāya is the text of ______.</a:t>
            </a:r>
          </a:p>
          <a:p>
            <a:pPr marL="0" indent="0" algn="just">
              <a:buNone/>
            </a:pPr>
            <a:r>
              <a:rPr lang="en-US" sz="2000" dirty="0">
                <a:latin typeface="Times New Roman" panose="02020603050405020304" pitchFamily="18" charset="0"/>
                <a:cs typeface="Times New Roman" panose="02020603050405020304" pitchFamily="18" charset="0"/>
              </a:rPr>
              <a:t>          A. Jainism </a:t>
            </a:r>
          </a:p>
          <a:p>
            <a:pPr marL="0" indent="0" algn="just">
              <a:buNone/>
            </a:pP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 Buddhist</a:t>
            </a:r>
          </a:p>
          <a:p>
            <a:pPr marL="0" indent="0" algn="just">
              <a:buNone/>
            </a:pPr>
            <a:r>
              <a:rPr lang="en-US" sz="2000" dirty="0">
                <a:latin typeface="Times New Roman" panose="02020603050405020304" pitchFamily="18" charset="0"/>
                <a:cs typeface="Times New Roman" panose="02020603050405020304" pitchFamily="18" charset="0"/>
              </a:rPr>
              <a:t>          C. Hindus</a:t>
            </a:r>
          </a:p>
          <a:p>
            <a:pPr marL="0" indent="0" algn="just">
              <a:buNone/>
            </a:pP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D. Muslim</a:t>
            </a:r>
            <a:endParaRPr lang="en-US" sz="2000" b="1"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How many stages of state formation in Ancient India were existed?</a:t>
            </a:r>
          </a:p>
          <a:p>
            <a:pPr marL="0" indent="0" algn="just">
              <a:buNone/>
            </a:pP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 Four</a:t>
            </a:r>
          </a:p>
          <a:p>
            <a:pPr marL="0" indent="0" algn="just">
              <a:buNone/>
            </a:pPr>
            <a:r>
              <a:rPr lang="en-US" sz="2000" dirty="0">
                <a:latin typeface="Times New Roman" panose="02020603050405020304" pitchFamily="18" charset="0"/>
                <a:cs typeface="Times New Roman" panose="02020603050405020304" pitchFamily="18" charset="0"/>
              </a:rPr>
              <a:t>        B.  Five</a:t>
            </a:r>
          </a:p>
          <a:p>
            <a:pPr marL="0" indent="0" algn="just">
              <a:buNone/>
            </a:pP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C.  Six </a:t>
            </a:r>
          </a:p>
          <a:p>
            <a:pPr marL="0" indent="0" algn="just">
              <a:buNone/>
            </a:pPr>
            <a:r>
              <a:rPr lang="en-US" sz="2000" dirty="0">
                <a:latin typeface="Times New Roman" panose="02020603050405020304" pitchFamily="18" charset="0"/>
                <a:cs typeface="Times New Roman" panose="02020603050405020304" pitchFamily="18" charset="0"/>
              </a:rPr>
              <a:t>        D.  Seven</a:t>
            </a:r>
          </a:p>
          <a:p>
            <a:pPr algn="just"/>
            <a:r>
              <a:rPr lang="en-US" sz="2000" dirty="0">
                <a:latin typeface="Times New Roman" panose="02020603050405020304" pitchFamily="18" charset="0"/>
                <a:cs typeface="Times New Roman" panose="02020603050405020304" pitchFamily="18" charset="0"/>
              </a:rPr>
              <a:t>Which period called the proto-feudal polity period? </a:t>
            </a:r>
          </a:p>
          <a:p>
            <a:pPr marL="0" indent="0" algn="just">
              <a:buNone/>
            </a:pPr>
            <a:r>
              <a:rPr lang="en-US" sz="2000" dirty="0">
                <a:latin typeface="Times New Roman" panose="02020603050405020304" pitchFamily="18" charset="0"/>
                <a:cs typeface="Times New Roman" panose="02020603050405020304" pitchFamily="18" charset="0"/>
              </a:rPr>
              <a:t>     A.     Maurya </a:t>
            </a:r>
          </a:p>
          <a:p>
            <a:pPr marL="0" indent="0" algn="just">
              <a:buNone/>
            </a:pPr>
            <a:r>
              <a:rPr lang="en-US" sz="2000" dirty="0">
                <a:latin typeface="Times New Roman" panose="02020603050405020304" pitchFamily="18" charset="0"/>
                <a:cs typeface="Times New Roman" panose="02020603050405020304" pitchFamily="18" charset="0"/>
              </a:rPr>
              <a:t>     B.	Gupta</a:t>
            </a:r>
          </a:p>
          <a:p>
            <a:pPr marL="0" indent="0" algn="just">
              <a:buNone/>
            </a:pPr>
            <a:r>
              <a:rPr lang="en-US" sz="2000" dirty="0">
                <a:latin typeface="Times New Roman" panose="02020603050405020304" pitchFamily="18" charset="0"/>
                <a:cs typeface="Times New Roman" panose="02020603050405020304" pitchFamily="18" charset="0"/>
              </a:rPr>
              <a:t>     C.	Vedic </a:t>
            </a:r>
          </a:p>
          <a:p>
            <a:pPr marL="0" indent="0" algn="just">
              <a:buNone/>
            </a:pPr>
            <a:r>
              <a:rPr lang="en-US" sz="2000" dirty="0">
                <a:latin typeface="Times New Roman" panose="02020603050405020304" pitchFamily="18" charset="0"/>
                <a:cs typeface="Times New Roman" panose="02020603050405020304" pitchFamily="18" charset="0"/>
              </a:rPr>
              <a:t>     D.	Harappan </a:t>
            </a:r>
          </a:p>
          <a:p>
            <a:pPr algn="just"/>
            <a:endParaRPr lang="en-US" sz="2000" dirty="0">
              <a:latin typeface="Times New Roman" panose="02020603050405020304" pitchFamily="18"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0BBF7451-4CBD-49DF-8BE1-871A5EDD95D8}" type="datetime1">
              <a:rPr lang="en-US" smtClean="0"/>
              <a:t>1/27/2025</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
        <p:nvSpPr>
          <p:cNvPr id="7" name="Title 1"/>
          <p:cNvSpPr txBox="1">
            <a:spLocks/>
          </p:cNvSpPr>
          <p:nvPr/>
        </p:nvSpPr>
        <p:spPr>
          <a:xfrm>
            <a:off x="1371600" y="-1016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Daily Quiz</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1182030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434" name="Rectangle 10">
            <a:extLst>
              <a:ext uri="{FF2B5EF4-FFF2-40B4-BE49-F238E27FC236}">
                <a16:creationId xmlns:a16="http://schemas.microsoft.com/office/drawing/2014/main" id="{6C43C166-9AF0-49B5-A79C-4BC8293C357B}"/>
              </a:ext>
            </a:extLst>
          </p:cNvPr>
          <p:cNvSpPr>
            <a:spLocks noChangeArrowheads="1"/>
          </p:cNvSpPr>
          <p:nvPr/>
        </p:nvSpPr>
        <p:spPr bwMode="auto">
          <a:xfrm>
            <a:off x="152400" y="1554163"/>
            <a:ext cx="876300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AutoNum type="arabicPeriod"/>
              <a:tabLst/>
              <a:defRPr/>
            </a:pPr>
            <a:r>
              <a:rPr lang="en-US" altLang="en-US" sz="2200" b="1" dirty="0">
                <a:solidFill>
                  <a:prstClr val="black"/>
                </a:solidFill>
                <a:latin typeface="Times New Roman" panose="02020603050405020304" pitchFamily="18" charset="0"/>
                <a:cs typeface="Times New Roman" panose="02020603050405020304" pitchFamily="18" charset="0"/>
              </a:rPr>
              <a:t>Can apply the old designing concept with blend of new trends in building construction </a:t>
            </a:r>
            <a:endParaRPr kumimoji="0" lang="en-US"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base" latinLnBrk="0" hangingPunct="1">
              <a:lnSpc>
                <a:spcPct val="100000"/>
              </a:lnSpc>
              <a:spcBef>
                <a:spcPct val="0"/>
              </a:spcBef>
              <a:spcAft>
                <a:spcPct val="0"/>
              </a:spcAft>
              <a:buClrTx/>
              <a:buSzTx/>
              <a:buFontTx/>
              <a:buAutoNum type="arabicPeriod"/>
              <a:tabLst/>
              <a:defRPr/>
            </a:pPr>
            <a:r>
              <a:rPr lang="en-US" altLang="en-US" sz="2200" b="1" dirty="0">
                <a:solidFill>
                  <a:prstClr val="black"/>
                </a:solidFill>
                <a:latin typeface="Times New Roman" panose="02020603050405020304" pitchFamily="18" charset="0"/>
                <a:cs typeface="Times New Roman" panose="02020603050405020304" pitchFamily="18" charset="0"/>
              </a:rPr>
              <a:t>Learn the ancient living style </a:t>
            </a:r>
            <a:endParaRPr kumimoji="0" lang="en-US"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base" latinLnBrk="0" hangingPunct="1">
              <a:lnSpc>
                <a:spcPct val="100000"/>
              </a:lnSpc>
              <a:spcBef>
                <a:spcPct val="0"/>
              </a:spcBef>
              <a:spcAft>
                <a:spcPct val="0"/>
              </a:spcAft>
              <a:buClrTx/>
              <a:buSzTx/>
              <a:buFontTx/>
              <a:buAutoNum type="arabicPeriod"/>
              <a:tabLst/>
              <a:defRPr/>
            </a:pPr>
            <a:r>
              <a:rPr kumimoji="0" lang="en-US"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Indian Traditional knowledge modern scientific perspective</a:t>
            </a:r>
          </a:p>
          <a:p>
            <a:pPr marL="342900" marR="0" lvl="0" indent="-342900" algn="just" defTabSz="914400" rtl="0" eaLnBrk="1" fontAlgn="base" latinLnBrk="0" hangingPunct="1">
              <a:lnSpc>
                <a:spcPct val="100000"/>
              </a:lnSpc>
              <a:spcBef>
                <a:spcPct val="0"/>
              </a:spcBef>
              <a:spcAft>
                <a:spcPct val="0"/>
              </a:spcAft>
              <a:buClrTx/>
              <a:buSzTx/>
              <a:buFontTx/>
              <a:buAutoNum type="arabicPeriod"/>
              <a:tabLst/>
              <a:defRPr/>
            </a:pPr>
            <a:r>
              <a:rPr lang="en-US" altLang="en-US" sz="2200" b="1" dirty="0">
                <a:solidFill>
                  <a:prstClr val="black"/>
                </a:solidFill>
                <a:latin typeface="Times New Roman" panose="02020603050405020304" pitchFamily="18" charset="0"/>
                <a:cs typeface="Times New Roman" panose="02020603050405020304" pitchFamily="18" charset="0"/>
              </a:rPr>
              <a:t>Apply the ancient advanced architectural wonders in current trends</a:t>
            </a:r>
            <a:r>
              <a:rPr kumimoji="0" lang="en-US"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endParaRPr kumimoji="0" lang="en-US"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 name="Title 1">
            <a:extLst>
              <a:ext uri="{FF2B5EF4-FFF2-40B4-BE49-F238E27FC236}">
                <a16:creationId xmlns:a16="http://schemas.microsoft.com/office/drawing/2014/main" id="{B0EA7BBD-922B-43E1-9505-F70F9BD12CC0}"/>
              </a:ext>
            </a:extLst>
          </p:cNvPr>
          <p:cNvSpPr txBox="1">
            <a:spLocks/>
          </p:cNvSpPr>
          <p:nvPr/>
        </p:nvSpPr>
        <p:spPr bwMode="auto">
          <a:xfrm>
            <a:off x="0" y="0"/>
            <a:ext cx="9144000" cy="99060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eaLnBrk="0" fontAlgn="base" hangingPunct="0">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             Applications of Essence of Indian Traditional Knowledge</a:t>
            </a:r>
          </a:p>
        </p:txBody>
      </p:sp>
      <p:sp>
        <p:nvSpPr>
          <p:cNvPr id="6" name="Date Placeholder 5">
            <a:extLst>
              <a:ext uri="{FF2B5EF4-FFF2-40B4-BE49-F238E27FC236}">
                <a16:creationId xmlns:a16="http://schemas.microsoft.com/office/drawing/2014/main" id="{D9598B75-C714-4FFA-9D33-85345C262A9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C32FC36-ED7A-4A70-A742-E98241C11DD3}"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1/27/2025</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Footer Placeholder 3">
            <a:extLst>
              <a:ext uri="{FF2B5EF4-FFF2-40B4-BE49-F238E27FC236}">
                <a16:creationId xmlns:a16="http://schemas.microsoft.com/office/drawing/2014/main" id="{34124F37-1A4C-4570-BFED-11784F7A0608}"/>
              </a:ext>
            </a:extLst>
          </p:cNvPr>
          <p:cNvSpPr>
            <a:spLocks noGrp="1"/>
          </p:cNvSpPr>
          <p:nvPr>
            <p:ph type="ftr" sz="quarter" idx="11"/>
          </p:nvPr>
        </p:nvSpPr>
        <p:spPr>
          <a:xfrm>
            <a:off x="1981200" y="6356350"/>
            <a:ext cx="6019800" cy="501650"/>
          </a:xfrm>
        </p:spPr>
        <p:txBody>
          <a:bodyPr/>
          <a:lstStyle/>
          <a:p>
            <a:pPr lvl="0">
              <a:spcBef>
                <a:spcPct val="20000"/>
              </a:spcBef>
              <a:defRPr/>
            </a:pPr>
            <a:r>
              <a:rPr lang="en-US" dirty="0" smtClean="0"/>
              <a:t>Ms. Neha Singh    Essence of Indian Traditional Knowledge              Unit </a:t>
            </a:r>
            <a:r>
              <a:rPr lang="en-US" dirty="0"/>
              <a:t>I</a:t>
            </a:r>
          </a:p>
        </p:txBody>
      </p:sp>
      <p:sp>
        <p:nvSpPr>
          <p:cNvPr id="18438" name="Slide Number Placeholder 4">
            <a:extLst>
              <a:ext uri="{FF2B5EF4-FFF2-40B4-BE49-F238E27FC236}">
                <a16:creationId xmlns:a16="http://schemas.microsoft.com/office/drawing/2014/main" id="{148E5614-2AD7-41C1-B00D-6DA4CBA8A5E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FFEBA2D-7EE5-418C-B21C-C6864313D247}"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1060548"/>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0"/>
            <a:ext cx="8229600" cy="5582920"/>
          </a:xfrm>
        </p:spPr>
        <p:txBody>
          <a:bodyPr>
            <a:normAutofit/>
          </a:bodyPr>
          <a:lstStyle/>
          <a:p>
            <a:pPr algn="just"/>
            <a:r>
              <a:rPr lang="en-US" sz="2000" dirty="0">
                <a:latin typeface="Times New Roman" panose="02020603050405020304" pitchFamily="18" charset="0"/>
                <a:cs typeface="Times New Roman" panose="02020603050405020304" pitchFamily="18" charset="0"/>
              </a:rPr>
              <a:t>Which philosopher depicted the individual as noble savage in the state of nature?</a:t>
            </a:r>
          </a:p>
          <a:p>
            <a:pPr marL="0" indent="0" algn="just">
              <a:buNone/>
            </a:pPr>
            <a:r>
              <a:rPr lang="en-US" sz="2000" dirty="0">
                <a:latin typeface="Times New Roman" panose="02020603050405020304" pitchFamily="18" charset="0"/>
                <a:cs typeface="Times New Roman" panose="02020603050405020304" pitchFamily="18" charset="0"/>
              </a:rPr>
              <a:t>      A.	Hobbes</a:t>
            </a:r>
          </a:p>
          <a:p>
            <a:pPr marL="0" indent="0" algn="just">
              <a:buNone/>
            </a:pPr>
            <a:r>
              <a:rPr lang="en-US" sz="2000" dirty="0">
                <a:latin typeface="Times New Roman" panose="02020603050405020304" pitchFamily="18" charset="0"/>
                <a:cs typeface="Times New Roman" panose="02020603050405020304" pitchFamily="18" charset="0"/>
              </a:rPr>
              <a:t>      B.	Rousseau</a:t>
            </a:r>
          </a:p>
          <a:p>
            <a:pPr marL="0" indent="0" algn="just">
              <a:buNone/>
            </a:pPr>
            <a:r>
              <a:rPr lang="en-US" sz="2000" dirty="0">
                <a:latin typeface="Times New Roman" panose="02020603050405020304" pitchFamily="18" charset="0"/>
                <a:cs typeface="Times New Roman" panose="02020603050405020304" pitchFamily="18" charset="0"/>
              </a:rPr>
              <a:t>      C.	Locke</a:t>
            </a:r>
          </a:p>
          <a:p>
            <a:pPr marL="0" indent="0" algn="just">
              <a:buNone/>
            </a:pPr>
            <a:r>
              <a:rPr lang="en-US" sz="2000" dirty="0">
                <a:latin typeface="Times New Roman" panose="02020603050405020304" pitchFamily="18" charset="0"/>
                <a:cs typeface="Times New Roman" panose="02020603050405020304" pitchFamily="18" charset="0"/>
              </a:rPr>
              <a:t>      D.	V.A. Smith</a:t>
            </a:r>
          </a:p>
          <a:p>
            <a:pPr algn="just"/>
            <a:r>
              <a:rPr lang="en-US" sz="2000" dirty="0">
                <a:latin typeface="Times New Roman" panose="02020603050405020304" pitchFamily="18" charset="0"/>
                <a:cs typeface="Times New Roman" panose="02020603050405020304" pitchFamily="18" charset="0"/>
              </a:rPr>
              <a:t>Which philosopher depicted the individual as noble savage in the state of nature?</a:t>
            </a:r>
          </a:p>
          <a:p>
            <a:pPr marL="0" indent="0" algn="just">
              <a:buNone/>
            </a:pPr>
            <a:r>
              <a:rPr lang="en-US" sz="2000" dirty="0">
                <a:latin typeface="Times New Roman" panose="02020603050405020304" pitchFamily="18" charset="0"/>
                <a:cs typeface="Times New Roman" panose="02020603050405020304" pitchFamily="18" charset="0"/>
              </a:rPr>
              <a:t>     A.      Hobbes</a:t>
            </a:r>
          </a:p>
          <a:p>
            <a:pPr marL="0" indent="0" algn="just">
              <a:buNone/>
            </a:pPr>
            <a:r>
              <a:rPr lang="en-US" sz="2000" dirty="0">
                <a:latin typeface="Times New Roman" panose="02020603050405020304" pitchFamily="18" charset="0"/>
                <a:cs typeface="Times New Roman" panose="02020603050405020304" pitchFamily="18" charset="0"/>
              </a:rPr>
              <a:t>     B.	Rousseau</a:t>
            </a:r>
          </a:p>
          <a:p>
            <a:pPr marL="0" indent="0" algn="just">
              <a:buNone/>
            </a:pPr>
            <a:r>
              <a:rPr lang="en-US" sz="2000" dirty="0">
                <a:latin typeface="Times New Roman" panose="02020603050405020304" pitchFamily="18" charset="0"/>
                <a:cs typeface="Times New Roman" panose="02020603050405020304" pitchFamily="18" charset="0"/>
              </a:rPr>
              <a:t>     C.	Locke</a:t>
            </a:r>
          </a:p>
          <a:p>
            <a:pPr marL="0" indent="0" algn="just">
              <a:buNone/>
            </a:pPr>
            <a:r>
              <a:rPr lang="en-US" sz="2000" dirty="0">
                <a:latin typeface="Times New Roman" panose="02020603050405020304" pitchFamily="18" charset="0"/>
                <a:cs typeface="Times New Roman" panose="02020603050405020304" pitchFamily="18" charset="0"/>
              </a:rPr>
              <a:t>     D.	V.A. Smith</a:t>
            </a:r>
          </a:p>
          <a:p>
            <a:pPr algn="just"/>
            <a:r>
              <a:rPr lang="en-US" sz="2000" dirty="0">
                <a:latin typeface="Times New Roman" panose="02020603050405020304" pitchFamily="18" charset="0"/>
                <a:cs typeface="Times New Roman" panose="02020603050405020304" pitchFamily="18" charset="0"/>
              </a:rPr>
              <a:t>There are six stages of state formation existed.</a:t>
            </a:r>
          </a:p>
          <a:p>
            <a:pPr marL="0" indent="0" algn="just">
              <a:buNone/>
            </a:pPr>
            <a:r>
              <a:rPr lang="en-US" sz="2000" dirty="0">
                <a:latin typeface="Times New Roman" panose="02020603050405020304" pitchFamily="18" charset="0"/>
                <a:cs typeface="Times New Roman" panose="02020603050405020304" pitchFamily="18" charset="0"/>
              </a:rPr>
              <a:t>      A. True</a:t>
            </a:r>
          </a:p>
          <a:p>
            <a:pPr marL="0" indent="0" algn="just">
              <a:buNone/>
            </a:pPr>
            <a:r>
              <a:rPr lang="en-US" sz="2000" dirty="0">
                <a:latin typeface="Times New Roman" panose="02020603050405020304" pitchFamily="18" charset="0"/>
                <a:cs typeface="Times New Roman" panose="02020603050405020304" pitchFamily="18" charset="0"/>
              </a:rPr>
              <a:t>      B. False </a:t>
            </a:r>
          </a:p>
          <a:p>
            <a:pPr algn="just"/>
            <a:endParaRPr lang="en-US" sz="2000" dirty="0">
              <a:latin typeface="Times New Roman" panose="02020603050405020304" pitchFamily="18"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2E80932C-6D3D-4273-B018-054CBDAFA6A2}" type="datetime1">
              <a:rPr lang="en-US" smtClean="0"/>
              <a:t>1/27/2025</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Daily Quiz</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0"/>
            <a:ext cx="8229600" cy="5582920"/>
          </a:xfrm>
        </p:spPr>
        <p:txBody>
          <a:bodyPr>
            <a:normAutofit/>
          </a:bodyPr>
          <a:lstStyle/>
          <a:p>
            <a:pPr algn="just"/>
            <a:r>
              <a:rPr lang="en-US" sz="2000" dirty="0">
                <a:latin typeface="Times New Roman" panose="02020603050405020304" pitchFamily="18" charset="0"/>
                <a:cs typeface="Times New Roman" panose="02020603050405020304" pitchFamily="18" charset="0"/>
              </a:rPr>
              <a:t>“The king was appointed by the God and ruled through divine grace”-this is the statement of which historian? </a:t>
            </a:r>
          </a:p>
          <a:p>
            <a:pPr marL="0" indent="0" algn="just">
              <a:buNone/>
            </a:pPr>
            <a:r>
              <a:rPr lang="en-US" sz="2000" dirty="0">
                <a:latin typeface="Times New Roman" panose="02020603050405020304" pitchFamily="18" charset="0"/>
                <a:cs typeface="Times New Roman" panose="02020603050405020304" pitchFamily="18" charset="0"/>
              </a:rPr>
              <a:t>      A.	Hobbes</a:t>
            </a:r>
          </a:p>
          <a:p>
            <a:pPr marL="0" indent="0" algn="just">
              <a:buNone/>
            </a:pPr>
            <a:r>
              <a:rPr lang="en-US" sz="2000" dirty="0">
                <a:latin typeface="Times New Roman" panose="02020603050405020304" pitchFamily="18" charset="0"/>
                <a:cs typeface="Times New Roman" panose="02020603050405020304" pitchFamily="18" charset="0"/>
              </a:rPr>
              <a:t>      B.	John Spellmen</a:t>
            </a:r>
          </a:p>
          <a:p>
            <a:pPr marL="0" indent="0" algn="just">
              <a:buNone/>
            </a:pPr>
            <a:r>
              <a:rPr lang="en-US" sz="2000" dirty="0">
                <a:latin typeface="Times New Roman" panose="02020603050405020304" pitchFamily="18" charset="0"/>
                <a:cs typeface="Times New Roman" panose="02020603050405020304" pitchFamily="18" charset="0"/>
              </a:rPr>
              <a:t>      C.	Locke</a:t>
            </a:r>
          </a:p>
          <a:p>
            <a:pPr marL="0" indent="0" algn="just">
              <a:buNone/>
            </a:pPr>
            <a:r>
              <a:rPr lang="en-US" sz="2000" dirty="0">
                <a:latin typeface="Times New Roman" panose="02020603050405020304" pitchFamily="18" charset="0"/>
                <a:cs typeface="Times New Roman" panose="02020603050405020304" pitchFamily="18" charset="0"/>
              </a:rPr>
              <a:t>      D.	V.A. Smith</a:t>
            </a:r>
          </a:p>
          <a:p>
            <a:pPr algn="just"/>
            <a:r>
              <a:rPr lang="en-US" sz="2000" dirty="0">
                <a:latin typeface="Times New Roman" panose="02020603050405020304" pitchFamily="18" charset="0"/>
                <a:cs typeface="Times New Roman" panose="02020603050405020304" pitchFamily="18" charset="0"/>
              </a:rPr>
              <a:t>“The king was appointed by the God and ruled through divine grace”-this statement related to which theory of state formation? </a:t>
            </a:r>
          </a:p>
          <a:p>
            <a:pPr marL="0" indent="0" algn="just">
              <a:buNone/>
            </a:pPr>
            <a:r>
              <a:rPr lang="en-US" sz="2000" dirty="0">
                <a:latin typeface="Times New Roman" panose="02020603050405020304" pitchFamily="18" charset="0"/>
                <a:cs typeface="Times New Roman" panose="02020603050405020304" pitchFamily="18" charset="0"/>
              </a:rPr>
              <a:t>      A.    Evolutionary theory</a:t>
            </a:r>
          </a:p>
          <a:p>
            <a:pPr marL="0" indent="0" algn="just">
              <a:buNone/>
            </a:pPr>
            <a:r>
              <a:rPr lang="en-US" sz="2000" dirty="0">
                <a:latin typeface="Times New Roman" panose="02020603050405020304" pitchFamily="18" charset="0"/>
                <a:cs typeface="Times New Roman" panose="02020603050405020304" pitchFamily="18" charset="0"/>
              </a:rPr>
              <a:t>     B.	Force Theory</a:t>
            </a:r>
          </a:p>
          <a:p>
            <a:pPr marL="0" indent="0" algn="just">
              <a:buNone/>
            </a:pPr>
            <a:r>
              <a:rPr lang="en-US" sz="2000" dirty="0">
                <a:latin typeface="Times New Roman" panose="02020603050405020304" pitchFamily="18" charset="0"/>
                <a:cs typeface="Times New Roman" panose="02020603050405020304" pitchFamily="18" charset="0"/>
              </a:rPr>
              <a:t>     C.	Mystical Theory</a:t>
            </a:r>
          </a:p>
          <a:p>
            <a:pPr marL="0" indent="0" algn="just">
              <a:buNone/>
            </a:pPr>
            <a:r>
              <a:rPr lang="en-US" sz="2000" dirty="0">
                <a:latin typeface="Times New Roman" panose="02020603050405020304" pitchFamily="18" charset="0"/>
                <a:cs typeface="Times New Roman" panose="02020603050405020304" pitchFamily="18" charset="0"/>
              </a:rPr>
              <a:t>     D.	Contract Theory</a:t>
            </a:r>
          </a:p>
          <a:p>
            <a:pPr algn="just"/>
            <a:r>
              <a:rPr lang="en-US" sz="2000" dirty="0">
                <a:latin typeface="Times New Roman" panose="02020603050405020304" pitchFamily="18" charset="0"/>
                <a:cs typeface="Times New Roman" panose="02020603050405020304" pitchFamily="18" charset="0"/>
              </a:rPr>
              <a:t>King punished by divine power (in context of Mystical theory)</a:t>
            </a:r>
          </a:p>
          <a:p>
            <a:pPr marL="0" indent="0" algn="just">
              <a:buNone/>
            </a:pPr>
            <a:r>
              <a:rPr lang="en-US" sz="2000" dirty="0">
                <a:latin typeface="Times New Roman" panose="02020603050405020304" pitchFamily="18" charset="0"/>
                <a:cs typeface="Times New Roman" panose="02020603050405020304" pitchFamily="18" charset="0"/>
              </a:rPr>
              <a:t>      A. True</a:t>
            </a:r>
          </a:p>
          <a:p>
            <a:pPr marL="0" indent="0" algn="just">
              <a:buNone/>
            </a:pPr>
            <a:r>
              <a:rPr lang="en-US" sz="2000" dirty="0">
                <a:latin typeface="Times New Roman" panose="02020603050405020304" pitchFamily="18" charset="0"/>
                <a:cs typeface="Times New Roman" panose="02020603050405020304" pitchFamily="18" charset="0"/>
              </a:rPr>
              <a:t>      B. False </a:t>
            </a:r>
          </a:p>
          <a:p>
            <a:pPr algn="just"/>
            <a:endParaRPr lang="en-US" sz="2000" dirty="0">
              <a:latin typeface="Times New Roman" panose="02020603050405020304" pitchFamily="18"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2ED3BD0F-704F-4115-8E88-8B004B830E4D}" type="datetime1">
              <a:rPr lang="en-US" smtClean="0"/>
              <a:t>1/27/2025</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itle 1"/>
          <p:cNvSpPr txBox="1">
            <a:spLocks/>
          </p:cNvSpPr>
          <p:nvPr/>
        </p:nvSpPr>
        <p:spPr>
          <a:xfrm>
            <a:off x="1371600" y="-1016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Daily Quiz</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9991140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66800"/>
            <a:ext cx="8229600" cy="5029200"/>
          </a:xfrm>
        </p:spPr>
        <p:txBody>
          <a:bodyPr>
            <a:normAutofit/>
          </a:bodyPr>
          <a:lstStyle/>
          <a:p>
            <a:pPr algn="just">
              <a:lnSpc>
                <a:spcPct val="150000"/>
              </a:lnSpc>
            </a:pPr>
            <a:r>
              <a:rPr lang="en-US" sz="2200" dirty="0">
                <a:latin typeface="Times New Roman" panose="02020603050405020304" pitchFamily="18" charset="0"/>
                <a:cs typeface="Times New Roman" panose="02020603050405020304" pitchFamily="18" charset="0"/>
              </a:rPr>
              <a:t>Describe the different theories of the origin of state in Ancient India.</a:t>
            </a:r>
          </a:p>
          <a:p>
            <a:pPr algn="just">
              <a:lnSpc>
                <a:spcPct val="150000"/>
              </a:lnSpc>
            </a:pPr>
            <a:r>
              <a:rPr lang="en-US" sz="2200" dirty="0">
                <a:latin typeface="Times New Roman" panose="02020603050405020304" pitchFamily="18" charset="0"/>
                <a:cs typeface="Times New Roman" panose="02020603050405020304" pitchFamily="18" charset="0"/>
              </a:rPr>
              <a:t>What are the stages of state formation in ancient India? Also explain Kingship.</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          </a:t>
            </a:r>
            <a:endParaRPr lang="en-US" dirty="0"/>
          </a:p>
        </p:txBody>
      </p:sp>
      <p:sp>
        <p:nvSpPr>
          <p:cNvPr id="4" name="Date Placeholder 3"/>
          <p:cNvSpPr>
            <a:spLocks noGrp="1"/>
          </p:cNvSpPr>
          <p:nvPr>
            <p:ph type="dt" sz="half" idx="10"/>
          </p:nvPr>
        </p:nvSpPr>
        <p:spPr/>
        <p:txBody>
          <a:bodyPr/>
          <a:lstStyle/>
          <a:p>
            <a:fld id="{60920AF7-CF7D-45D7-95F7-D4EF95058151}" type="datetime1">
              <a:rPr lang="en-US" smtClean="0"/>
              <a:t>1/27/2025</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Weekly Assignment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14681525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66800"/>
            <a:ext cx="8229600" cy="4602163"/>
          </a:xfrm>
        </p:spPr>
        <p:txBody>
          <a:bodyPr/>
          <a:lstStyle/>
          <a:p>
            <a:pPr algn="just">
              <a:lnSpc>
                <a:spcPct val="150000"/>
              </a:lnSpc>
            </a:pPr>
            <a:r>
              <a:rPr lang="en-US" sz="2200" dirty="0">
                <a:latin typeface="Times New Roman" panose="02020603050405020304" pitchFamily="18" charset="0"/>
                <a:cs typeface="Times New Roman" panose="02020603050405020304" pitchFamily="18" charset="0"/>
              </a:rPr>
              <a:t>Basic knowledge of Indian society</a:t>
            </a:r>
          </a:p>
          <a:p>
            <a:pPr algn="just">
              <a:lnSpc>
                <a:spcPct val="150000"/>
              </a:lnSpc>
            </a:pPr>
            <a:r>
              <a:rPr lang="en-US" sz="2200" dirty="0">
                <a:latin typeface="Times New Roman" panose="02020603050405020304" pitchFamily="18" charset="0"/>
                <a:cs typeface="Times New Roman" panose="02020603050405020304" pitchFamily="18" charset="0"/>
              </a:rPr>
              <a:t>Mauryan Empire history</a:t>
            </a:r>
          </a:p>
          <a:p>
            <a:pPr algn="just">
              <a:lnSpc>
                <a:spcPct val="150000"/>
              </a:lnSpc>
            </a:pPr>
            <a:r>
              <a:rPr lang="en-US" sz="2200" dirty="0">
                <a:latin typeface="Times New Roman" panose="02020603050405020304" pitchFamily="18" charset="0"/>
                <a:cs typeface="Times New Roman" panose="02020603050405020304" pitchFamily="18" charset="0"/>
              </a:rPr>
              <a:t>Gupta period ruler’s history</a:t>
            </a:r>
          </a:p>
          <a:p>
            <a:pPr marL="0" indent="0">
              <a:buNone/>
            </a:pPr>
            <a:endParaRPr lang="en-US" dirty="0"/>
          </a:p>
        </p:txBody>
      </p:sp>
      <p:sp>
        <p:nvSpPr>
          <p:cNvPr id="4" name="Date Placeholder 3"/>
          <p:cNvSpPr>
            <a:spLocks noGrp="1"/>
          </p:cNvSpPr>
          <p:nvPr>
            <p:ph type="dt" sz="half" idx="10"/>
          </p:nvPr>
        </p:nvSpPr>
        <p:spPr/>
        <p:txBody>
          <a:bodyPr/>
          <a:lstStyle/>
          <a:p>
            <a:fld id="{FD6F2E94-DD7D-4CD5-AD63-3E79C5485E49}" type="datetime1">
              <a:rPr lang="en-US" smtClean="0"/>
              <a:t>1/27/2025</a:t>
            </a:fld>
            <a:endParaRPr lang="en-US"/>
          </a:p>
        </p:txBody>
      </p:sp>
      <p:sp>
        <p:nvSpPr>
          <p:cNvPr id="5" name="Footer Placeholder 4"/>
          <p:cNvSpPr>
            <a:spLocks noGrp="1"/>
          </p:cNvSpPr>
          <p:nvPr>
            <p:ph type="ftr" sz="quarter" idx="11"/>
          </p:nvPr>
        </p:nvSpPr>
        <p:spPr>
          <a:xfrm>
            <a:off x="1524000" y="6356350"/>
            <a:ext cx="6629400" cy="365125"/>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dirty="0"/>
          </a:p>
        </p:txBody>
      </p:sp>
      <p:sp>
        <p:nvSpPr>
          <p:cNvPr id="7" name="Title 1"/>
          <p:cNvSpPr txBox="1">
            <a:spLocks/>
          </p:cNvSpPr>
          <p:nvPr/>
        </p:nvSpPr>
        <p:spPr>
          <a:xfrm>
            <a:off x="1371600" y="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Prerequisite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2472311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marL="0" fontAlgn="t">
              <a:spcBef>
                <a:spcPts val="0"/>
              </a:spcBef>
            </a:pPr>
            <a:r>
              <a:rPr lang="en-US" sz="2200" b="1" dirty="0">
                <a:solidFill>
                  <a:srgbClr val="FFFFFF"/>
                </a:solidFill>
                <a:latin typeface="Times New Roman" panose="02020603050405020304" pitchFamily="18" charset="0"/>
                <a:cs typeface="Times New Roman" panose="02020603050405020304" pitchFamily="18" charset="0"/>
              </a:rPr>
              <a:t>To study the different theories of the formation of society</a:t>
            </a:r>
            <a:endParaRPr lang="en-IN" sz="1800" dirty="0">
              <a:latin typeface="Arial" panose="020B0604020202020204" pitchFamily="34" charset="0"/>
            </a:endParaRPr>
          </a:p>
          <a:p>
            <a:pPr marL="0" algn="just" fontAlgn="t">
              <a:lnSpc>
                <a:spcPct val="150000"/>
              </a:lnSpc>
              <a:spcBef>
                <a:spcPts val="0"/>
              </a:spcBef>
            </a:pPr>
            <a:r>
              <a:rPr lang="en-US" sz="2200" dirty="0">
                <a:solidFill>
                  <a:srgbClr val="000000"/>
                </a:solidFill>
                <a:latin typeface="Times New Roman" panose="02020603050405020304" pitchFamily="18" charset="0"/>
                <a:cs typeface="Times New Roman" panose="02020603050405020304" pitchFamily="18" charset="0"/>
              </a:rPr>
              <a:t>To study the formation of council of state and its administration </a:t>
            </a:r>
            <a:endParaRPr lang="en-IN" sz="1800" dirty="0">
              <a:latin typeface="Arial" panose="020B0604020202020204" pitchFamily="34" charset="0"/>
            </a:endParaRPr>
          </a:p>
          <a:p>
            <a:pPr marL="0" algn="just" fontAlgn="t">
              <a:lnSpc>
                <a:spcPct val="150000"/>
              </a:lnSpc>
              <a:spcBef>
                <a:spcPts val="0"/>
              </a:spcBef>
            </a:pPr>
            <a:r>
              <a:rPr lang="en-US" sz="2200" dirty="0">
                <a:solidFill>
                  <a:srgbClr val="000000"/>
                </a:solidFill>
                <a:latin typeface="Times New Roman" panose="02020603050405020304" pitchFamily="18" charset="0"/>
                <a:cs typeface="Times New Roman" panose="02020603050405020304" pitchFamily="18" charset="0"/>
              </a:rPr>
              <a:t>To study the political ideals &amp; condition of welfare state in Ancient</a:t>
            </a:r>
          </a:p>
          <a:p>
            <a:pPr marL="0" indent="0" algn="just" fontAlgn="t">
              <a:lnSpc>
                <a:spcPct val="150000"/>
              </a:lnSpc>
              <a:spcBef>
                <a:spcPts val="0"/>
              </a:spcBef>
              <a:buNone/>
            </a:pPr>
            <a:r>
              <a:rPr lang="en-US" sz="2200" dirty="0">
                <a:solidFill>
                  <a:srgbClr val="000000"/>
                </a:solidFill>
                <a:latin typeface="Times New Roman" panose="02020603050405020304" pitchFamily="18" charset="0"/>
                <a:cs typeface="Times New Roman" panose="02020603050405020304" pitchFamily="18" charset="0"/>
              </a:rPr>
              <a:t>      India</a:t>
            </a:r>
            <a:endParaRPr lang="en-IN" sz="1800" dirty="0">
              <a:latin typeface="Arial" panose="020B0604020202020204" pitchFamily="34" charset="0"/>
            </a:endParaRPr>
          </a:p>
          <a:p>
            <a:pPr marL="0" indent="0">
              <a:buNone/>
            </a:pPr>
            <a:endParaRPr lang="en-US" dirty="0"/>
          </a:p>
        </p:txBody>
      </p:sp>
      <p:sp>
        <p:nvSpPr>
          <p:cNvPr id="4" name="Date Placeholder 3"/>
          <p:cNvSpPr>
            <a:spLocks noGrp="1"/>
          </p:cNvSpPr>
          <p:nvPr>
            <p:ph type="dt" sz="half" idx="10"/>
          </p:nvPr>
        </p:nvSpPr>
        <p:spPr/>
        <p:txBody>
          <a:bodyPr/>
          <a:lstStyle/>
          <a:p>
            <a:fld id="{CE2C23B3-AF52-4DE1-922A-5709D31F5121}" type="datetime1">
              <a:rPr lang="en-US" smtClean="0"/>
              <a:t>1/27/2025</a:t>
            </a:fld>
            <a:endParaRPr lang="en-US"/>
          </a:p>
        </p:txBody>
      </p:sp>
      <p:sp>
        <p:nvSpPr>
          <p:cNvPr id="5" name="Footer Placeholder 4"/>
          <p:cNvSpPr>
            <a:spLocks noGrp="1"/>
          </p:cNvSpPr>
          <p:nvPr>
            <p:ph type="ftr" sz="quarter" idx="11"/>
          </p:nvPr>
        </p:nvSpPr>
        <p:spPr>
          <a:xfrm>
            <a:off x="1524000" y="6356350"/>
            <a:ext cx="6629400" cy="365125"/>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dirty="0"/>
          </a:p>
        </p:txBody>
      </p:sp>
      <p:sp>
        <p:nvSpPr>
          <p:cNvPr id="7" name="Title 1"/>
          <p:cNvSpPr txBox="1">
            <a:spLocks/>
          </p:cNvSpPr>
          <p:nvPr/>
        </p:nvSpPr>
        <p:spPr>
          <a:xfrm>
            <a:off x="1371600" y="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Topic Objective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18918600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599"/>
            <a:ext cx="8229600" cy="5105401"/>
          </a:xfrm>
        </p:spPr>
        <p:txBody>
          <a:bodyPr>
            <a:noAutofit/>
          </a:bodyPr>
          <a:lstStyle/>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20AC7D63-DE3C-42EE-BE87-E3B424DE1BF4}" type="datetime1">
              <a:rPr lang="en-US" smtClean="0"/>
              <a:t>1/27/2025</a:t>
            </a:fld>
            <a:endParaRPr lang="en-US"/>
          </a:p>
        </p:txBody>
      </p:sp>
      <p:sp>
        <p:nvSpPr>
          <p:cNvPr id="5" name="Footer Placeholder 4"/>
          <p:cNvSpPr>
            <a:spLocks noGrp="1"/>
          </p:cNvSpPr>
          <p:nvPr>
            <p:ph type="ftr" sz="quarter" idx="11"/>
          </p:nvPr>
        </p:nvSpPr>
        <p:spPr>
          <a:xfrm>
            <a:off x="1600200" y="6356351"/>
            <a:ext cx="6248400" cy="365124"/>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dirty="0"/>
          </a:p>
        </p:txBody>
      </p:sp>
      <p:sp>
        <p:nvSpPr>
          <p:cNvPr id="7" name="Title 1"/>
          <p:cNvSpPr txBox="1">
            <a:spLocks/>
          </p:cNvSpPr>
          <p:nvPr/>
        </p:nvSpPr>
        <p:spPr>
          <a:xfrm>
            <a:off x="1346200" y="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IN" dirty="0"/>
              <a:t>Topic Mapping </a:t>
            </a:r>
            <a:endParaRPr lang="en-US" dirty="0"/>
          </a:p>
        </p:txBody>
      </p:sp>
      <p:graphicFrame>
        <p:nvGraphicFramePr>
          <p:cNvPr id="8" name="Table 8">
            <a:extLst>
              <a:ext uri="{FF2B5EF4-FFF2-40B4-BE49-F238E27FC236}">
                <a16:creationId xmlns:a16="http://schemas.microsoft.com/office/drawing/2014/main" id="{406BFF8A-AE28-4C2A-AF76-98D96235B95B}"/>
              </a:ext>
            </a:extLst>
          </p:cNvPr>
          <p:cNvGraphicFramePr>
            <a:graphicFrameLocks noGrp="1"/>
          </p:cNvGraphicFramePr>
          <p:nvPr>
            <p:extLst>
              <p:ext uri="{D42A27DB-BD31-4B8C-83A1-F6EECF244321}">
                <p14:modId xmlns:p14="http://schemas.microsoft.com/office/powerpoint/2010/main" val="4139119191"/>
              </p:ext>
            </p:extLst>
          </p:nvPr>
        </p:nvGraphicFramePr>
        <p:xfrm>
          <a:off x="365760" y="838201"/>
          <a:ext cx="8610600" cy="2321892"/>
        </p:xfrm>
        <a:graphic>
          <a:graphicData uri="http://schemas.openxmlformats.org/drawingml/2006/table">
            <a:tbl>
              <a:tblPr firstRow="1" bandRow="1">
                <a:tableStyleId>{5C22544A-7EE6-4342-B048-85BDC9FD1C3A}</a:tableStyleId>
              </a:tblPr>
              <a:tblGrid>
                <a:gridCol w="853440">
                  <a:extLst>
                    <a:ext uri="{9D8B030D-6E8A-4147-A177-3AD203B41FA5}">
                      <a16:colId xmlns:a16="http://schemas.microsoft.com/office/drawing/2014/main" val="3036687944"/>
                    </a:ext>
                  </a:extLst>
                </a:gridCol>
                <a:gridCol w="6385560">
                  <a:extLst>
                    <a:ext uri="{9D8B030D-6E8A-4147-A177-3AD203B41FA5}">
                      <a16:colId xmlns:a16="http://schemas.microsoft.com/office/drawing/2014/main" val="3642095629"/>
                    </a:ext>
                  </a:extLst>
                </a:gridCol>
                <a:gridCol w="1371600">
                  <a:extLst>
                    <a:ext uri="{9D8B030D-6E8A-4147-A177-3AD203B41FA5}">
                      <a16:colId xmlns:a16="http://schemas.microsoft.com/office/drawing/2014/main" val="1177622982"/>
                    </a:ext>
                  </a:extLst>
                </a:gridCol>
              </a:tblGrid>
              <a:tr h="731902">
                <a:tc>
                  <a:txBody>
                    <a:bodyPr/>
                    <a:lstStyle/>
                    <a:p>
                      <a:pPr algn="ctr"/>
                      <a:r>
                        <a:rPr lang="en-IN" sz="2200" dirty="0" err="1">
                          <a:latin typeface="Times New Roman" panose="02020603050405020304" pitchFamily="18" charset="0"/>
                          <a:cs typeface="Times New Roman" panose="02020603050405020304" pitchFamily="18" charset="0"/>
                        </a:rPr>
                        <a:t>S.No</a:t>
                      </a:r>
                      <a:r>
                        <a:rPr lang="en-IN" sz="2200" dirty="0">
                          <a:latin typeface="Times New Roman" panose="02020603050405020304" pitchFamily="18" charset="0"/>
                          <a:cs typeface="Times New Roman" panose="02020603050405020304" pitchFamily="18" charset="0"/>
                        </a:rPr>
                        <a:t>.</a:t>
                      </a:r>
                    </a:p>
                  </a:txBody>
                  <a:tcPr/>
                </a:tc>
                <a:tc>
                  <a:txBody>
                    <a:bodyPr/>
                    <a:lstStyle/>
                    <a:p>
                      <a:pPr algn="ctr"/>
                      <a:r>
                        <a:rPr lang="en-IN" sz="2200" dirty="0">
                          <a:latin typeface="Times New Roman" panose="02020603050405020304" pitchFamily="18" charset="0"/>
                          <a:cs typeface="Times New Roman" panose="02020603050405020304" pitchFamily="18" charset="0"/>
                        </a:rPr>
                        <a:t>Topic</a:t>
                      </a:r>
                    </a:p>
                  </a:txBody>
                  <a:tcPr/>
                </a:tc>
                <a:tc>
                  <a:txBody>
                    <a:bodyPr/>
                    <a:lstStyle/>
                    <a:p>
                      <a:pPr algn="ctr"/>
                      <a:r>
                        <a:rPr lang="en-IN" sz="2200" dirty="0">
                          <a:latin typeface="Times New Roman" panose="02020603050405020304" pitchFamily="18" charset="0"/>
                          <a:cs typeface="Times New Roman" panose="02020603050405020304" pitchFamily="18" charset="0"/>
                        </a:rPr>
                        <a:t>Course Outcome</a:t>
                      </a:r>
                    </a:p>
                  </a:txBody>
                  <a:tcPr/>
                </a:tc>
                <a:extLst>
                  <a:ext uri="{0D108BD9-81ED-4DB2-BD59-A6C34878D82A}">
                    <a16:rowId xmlns:a16="http://schemas.microsoft.com/office/drawing/2014/main" val="3645536359"/>
                  </a:ext>
                </a:extLst>
              </a:tr>
              <a:tr h="496330">
                <a:tc>
                  <a:txBody>
                    <a:bodyPr/>
                    <a:lstStyle/>
                    <a:p>
                      <a:pPr algn="ctr"/>
                      <a:r>
                        <a:rPr lang="en-IN" dirty="0">
                          <a:latin typeface="Times New Roman" panose="02020603050405020304" pitchFamily="18" charset="0"/>
                          <a:cs typeface="Times New Roman" panose="02020603050405020304" pitchFamily="18" charset="0"/>
                        </a:rPr>
                        <a:t>4</a:t>
                      </a:r>
                    </a:p>
                  </a:txBody>
                  <a:tcPr/>
                </a:tc>
                <a:tc>
                  <a:txBody>
                    <a:bodyPr/>
                    <a:lstStyle/>
                    <a:p>
                      <a:pPr algn="just"/>
                      <a:r>
                        <a:rPr lang="en-US" sz="2200" dirty="0">
                          <a:latin typeface="Times New Roman" panose="02020603050405020304" pitchFamily="18" charset="0"/>
                          <a:cs typeface="Times New Roman" panose="02020603050405020304" pitchFamily="18" charset="0"/>
                        </a:rPr>
                        <a:t>Council of Ministers  &amp; Administration </a:t>
                      </a:r>
                      <a:endParaRPr lang="en-IN" sz="2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CO1</a:t>
                      </a:r>
                    </a:p>
                  </a:txBody>
                  <a:tcPr/>
                </a:tc>
                <a:extLst>
                  <a:ext uri="{0D108BD9-81ED-4DB2-BD59-A6C34878D82A}">
                    <a16:rowId xmlns:a16="http://schemas.microsoft.com/office/drawing/2014/main" val="3180589679"/>
                  </a:ext>
                </a:extLst>
              </a:tr>
              <a:tr h="496329">
                <a:tc>
                  <a:txBody>
                    <a:bodyPr/>
                    <a:lstStyle/>
                    <a:p>
                      <a:pPr algn="ctr"/>
                      <a:r>
                        <a:rPr lang="en-IN" dirty="0">
                          <a:latin typeface="Times New Roman" panose="02020603050405020304" pitchFamily="18" charset="0"/>
                          <a:cs typeface="Times New Roman" panose="02020603050405020304" pitchFamily="18" charset="0"/>
                        </a:rPr>
                        <a:t>2</a:t>
                      </a:r>
                    </a:p>
                  </a:txBody>
                  <a:tcPr/>
                </a:tc>
                <a:tc>
                  <a:txBody>
                    <a:bodyPr/>
                    <a:lstStyle/>
                    <a:p>
                      <a:pPr algn="just"/>
                      <a:r>
                        <a:rPr lang="en-US" sz="2200" dirty="0">
                          <a:latin typeface="Times New Roman" panose="02020603050405020304" pitchFamily="18" charset="0"/>
                          <a:cs typeface="Times New Roman" panose="02020603050405020304" pitchFamily="18" charset="0"/>
                        </a:rPr>
                        <a:t>Political Ideals in Ancient India</a:t>
                      </a:r>
                      <a:endParaRPr lang="en-IN" sz="2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CO1</a:t>
                      </a:r>
                    </a:p>
                  </a:txBody>
                  <a:tcPr/>
                </a:tc>
                <a:extLst>
                  <a:ext uri="{0D108BD9-81ED-4DB2-BD59-A6C34878D82A}">
                    <a16:rowId xmlns:a16="http://schemas.microsoft.com/office/drawing/2014/main" val="3217782616"/>
                  </a:ext>
                </a:extLst>
              </a:tr>
              <a:tr h="567233">
                <a:tc>
                  <a:txBody>
                    <a:bodyPr/>
                    <a:lstStyle/>
                    <a:p>
                      <a:pPr algn="ctr"/>
                      <a:r>
                        <a:rPr lang="en-IN" dirty="0">
                          <a:latin typeface="Times New Roman" panose="02020603050405020304" pitchFamily="18" charset="0"/>
                          <a:cs typeface="Times New Roman" panose="02020603050405020304" pitchFamily="18" charset="0"/>
                        </a:rPr>
                        <a:t>3</a:t>
                      </a:r>
                    </a:p>
                  </a:txBody>
                  <a:tcPr/>
                </a:tc>
                <a:tc>
                  <a:txBody>
                    <a:bodyPr/>
                    <a:lstStyle/>
                    <a:p>
                      <a:pPr algn="just"/>
                      <a:r>
                        <a:rPr lang="en-US" sz="2200" dirty="0">
                          <a:latin typeface="Times New Roman" panose="02020603050405020304" pitchFamily="18" charset="0"/>
                          <a:cs typeface="Times New Roman" panose="02020603050405020304" pitchFamily="18" charset="0"/>
                        </a:rPr>
                        <a:t>Conditions’ of the Welfare of Societies,</a:t>
                      </a:r>
                      <a:endParaRPr lang="en-IN" sz="2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CO1</a:t>
                      </a:r>
                    </a:p>
                  </a:txBody>
                  <a:tcPr/>
                </a:tc>
                <a:extLst>
                  <a:ext uri="{0D108BD9-81ED-4DB2-BD59-A6C34878D82A}">
                    <a16:rowId xmlns:a16="http://schemas.microsoft.com/office/drawing/2014/main" val="2764179287"/>
                  </a:ext>
                </a:extLst>
              </a:tr>
            </a:tbl>
          </a:graphicData>
        </a:graphic>
      </p:graphicFrame>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1701663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36183"/>
            <a:ext cx="8153400" cy="5249323"/>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Ministers or council of advisors have been regarded by ancient Indian political thinkers as a very vital organ of the body politic. </a:t>
            </a:r>
          </a:p>
          <a:p>
            <a:pPr algn="just">
              <a:lnSpc>
                <a:spcPct val="150000"/>
              </a:lnSpc>
            </a:pPr>
            <a:r>
              <a:rPr lang="en-US" sz="2200" dirty="0">
                <a:latin typeface="Times New Roman" panose="02020603050405020304" pitchFamily="18" charset="0"/>
                <a:cs typeface="Times New Roman" panose="02020603050405020304" pitchFamily="18" charset="0"/>
              </a:rPr>
              <a:t>The Mahābhārata observes at one place that the king is as vitally dependent upon ministers as animals are upon clouds, brahmins on the Vedas and women upon their husbands.</a:t>
            </a:r>
          </a:p>
          <a:p>
            <a:pPr algn="just">
              <a:lnSpc>
                <a:spcPct val="150000"/>
              </a:lnSpc>
            </a:pPr>
            <a:r>
              <a:rPr lang="en-US" sz="2200" dirty="0">
                <a:latin typeface="Times New Roman" panose="02020603050405020304" pitchFamily="18" charset="0"/>
                <a:cs typeface="Times New Roman" panose="02020603050405020304" pitchFamily="18" charset="0"/>
              </a:rPr>
              <a:t>The size of this mantriparishad or council of ministers varied, and the authorities suggested figures ranging from seven to thirty-seven. It seems that the body was divided into two parts mantrina and mantriparishad.</a:t>
            </a:r>
          </a:p>
        </p:txBody>
      </p:sp>
      <p:sp>
        <p:nvSpPr>
          <p:cNvPr id="4" name="Date Placeholder 3"/>
          <p:cNvSpPr>
            <a:spLocks noGrp="1"/>
          </p:cNvSpPr>
          <p:nvPr>
            <p:ph type="dt" sz="half" idx="10"/>
          </p:nvPr>
        </p:nvSpPr>
        <p:spPr/>
        <p:txBody>
          <a:bodyPr/>
          <a:lstStyle/>
          <a:p>
            <a:fld id="{584727D0-77F0-4284-98AD-36A2E4F07971}"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Council of Ministers (CO1)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7926800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249323"/>
          </a:xfrm>
        </p:spPr>
        <p:txBody>
          <a:bodyPr>
            <a:noAutofit/>
          </a:bodyPr>
          <a:lstStyle/>
          <a:p>
            <a:pPr algn="just">
              <a:lnSpc>
                <a:spcPct val="150000"/>
              </a:lnSpc>
            </a:pPr>
            <a:r>
              <a:rPr lang="en-US" sz="2200" b="1" dirty="0">
                <a:latin typeface="Times New Roman" panose="02020603050405020304" pitchFamily="18" charset="0"/>
                <a:cs typeface="Times New Roman" panose="02020603050405020304" pitchFamily="18" charset="0"/>
              </a:rPr>
              <a:t>Mantriparishad</a:t>
            </a:r>
            <a:r>
              <a:rPr lang="en-US" sz="2200" dirty="0">
                <a:latin typeface="Times New Roman" panose="02020603050405020304" pitchFamily="18" charset="0"/>
                <a:cs typeface="Times New Roman" panose="02020603050405020304" pitchFamily="18" charset="0"/>
              </a:rPr>
              <a:t> was the large body resembling a modern council of ministers. It consisted of all the ministers.</a:t>
            </a:r>
          </a:p>
          <a:p>
            <a:pPr algn="just">
              <a:lnSpc>
                <a:spcPct val="150000"/>
              </a:lnSpc>
            </a:pPr>
            <a:r>
              <a:rPr lang="en-US" sz="2200" b="1" dirty="0">
                <a:latin typeface="Times New Roman" panose="02020603050405020304" pitchFamily="18" charset="0"/>
                <a:cs typeface="Times New Roman" panose="02020603050405020304" pitchFamily="18" charset="0"/>
              </a:rPr>
              <a:t>Mantrina</a:t>
            </a:r>
            <a:r>
              <a:rPr lang="en-US" sz="2200" dirty="0">
                <a:latin typeface="Times New Roman" panose="02020603050405020304" pitchFamily="18" charset="0"/>
                <a:cs typeface="Times New Roman" panose="02020603050405020304" pitchFamily="18" charset="0"/>
              </a:rPr>
              <a:t> was a smaller body or a core organisation within the mantriparishad largely resembling the modern cabinet. It included the few most important ministers like the </a:t>
            </a:r>
            <a:r>
              <a:rPr lang="en-US" sz="2200" b="1" i="1" dirty="0">
                <a:latin typeface="Times New Roman" panose="02020603050405020304" pitchFamily="18" charset="0"/>
                <a:cs typeface="Times New Roman" panose="02020603050405020304" pitchFamily="18" charset="0"/>
              </a:rPr>
              <a:t>purohita</a:t>
            </a:r>
            <a:r>
              <a:rPr lang="en-US" sz="2200" dirty="0">
                <a:latin typeface="Times New Roman" panose="02020603050405020304" pitchFamily="18" charset="0"/>
                <a:cs typeface="Times New Roman" panose="02020603050405020304" pitchFamily="18" charset="0"/>
              </a:rPr>
              <a:t> (priest), </a:t>
            </a:r>
            <a:r>
              <a:rPr lang="en-US" sz="2200" b="1" i="1" dirty="0">
                <a:latin typeface="Times New Roman" panose="02020603050405020304" pitchFamily="18" charset="0"/>
                <a:cs typeface="Times New Roman" panose="02020603050405020304" pitchFamily="18" charset="0"/>
              </a:rPr>
              <a:t>senāpati</a:t>
            </a:r>
            <a:r>
              <a:rPr lang="en-US" sz="2200" dirty="0">
                <a:latin typeface="Times New Roman" panose="02020603050405020304" pitchFamily="18" charset="0"/>
                <a:cs typeface="Times New Roman" panose="02020603050405020304" pitchFamily="18" charset="0"/>
              </a:rPr>
              <a:t> (supreme commander of army) and </a:t>
            </a:r>
            <a:r>
              <a:rPr lang="en-US" sz="2200" b="1" i="1" dirty="0">
                <a:latin typeface="Times New Roman" panose="02020603050405020304" pitchFamily="18" charset="0"/>
                <a:cs typeface="Times New Roman" panose="02020603050405020304" pitchFamily="18" charset="0"/>
              </a:rPr>
              <a:t>yuvarāja</a:t>
            </a:r>
            <a:r>
              <a:rPr lang="en-US" sz="2200" dirty="0">
                <a:latin typeface="Times New Roman" panose="02020603050405020304" pitchFamily="18" charset="0"/>
                <a:cs typeface="Times New Roman" panose="02020603050405020304" pitchFamily="18" charset="0"/>
              </a:rPr>
              <a:t> (the crown prince).</a:t>
            </a:r>
          </a:p>
          <a:p>
            <a:pPr algn="just">
              <a:lnSpc>
                <a:spcPct val="150000"/>
              </a:lnSpc>
            </a:pPr>
            <a:r>
              <a:rPr lang="en-US" sz="2200" dirty="0">
                <a:latin typeface="Times New Roman" panose="02020603050405020304" pitchFamily="18" charset="0"/>
                <a:cs typeface="Times New Roman" panose="02020603050405020304" pitchFamily="18" charset="0"/>
              </a:rPr>
              <a:t>R.C. Majumdar has compared the Mauryan council of ministers with the Privy Council of Britain and viewed it as a political body which formulated the policies of government.</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42650C4-DC15-482B-AD97-BE53D83E8644}"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Council of Ministers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19779561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249323"/>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Next to the king came the mantri </a:t>
            </a:r>
            <a:r>
              <a:rPr lang="en-US" sz="2200" dirty="0" err="1">
                <a:latin typeface="Times New Roman" panose="02020603050405020304" pitchFamily="18" charset="0"/>
                <a:cs typeface="Times New Roman" panose="02020603050405020304" pitchFamily="18" charset="0"/>
              </a:rPr>
              <a:t>pariṣad</a:t>
            </a:r>
            <a:r>
              <a:rPr lang="en-US" sz="2200" dirty="0">
                <a:latin typeface="Times New Roman" panose="02020603050405020304" pitchFamily="18" charset="0"/>
                <a:cs typeface="Times New Roman" panose="02020603050405020304" pitchFamily="18" charset="0"/>
              </a:rPr>
              <a:t> (council of ministers). The king was enjoined to discuss every matter with his Council of Ministers, which had two levels, inner and outer. </a:t>
            </a:r>
          </a:p>
          <a:p>
            <a:pPr algn="just">
              <a:lnSpc>
                <a:spcPct val="150000"/>
              </a:lnSpc>
            </a:pPr>
            <a:r>
              <a:rPr lang="en-US" sz="2200" dirty="0">
                <a:latin typeface="Times New Roman" panose="02020603050405020304" pitchFamily="18" charset="0"/>
                <a:cs typeface="Times New Roman" panose="02020603050405020304" pitchFamily="18" charset="0"/>
              </a:rPr>
              <a:t>The inner cabinet had four members: the Chief Minister, the Chief Priest, the Military Commander and the Crown Prince. The membership of the outer cabinet was not fixed in number; invariably the heads of the prominent guilds were co-opted in this body. </a:t>
            </a:r>
          </a:p>
          <a:p>
            <a:pPr algn="just">
              <a:lnSpc>
                <a:spcPct val="150000"/>
              </a:lnSpc>
            </a:pPr>
            <a:r>
              <a:rPr lang="en-US" sz="2200" dirty="0">
                <a:latin typeface="Times New Roman" panose="02020603050405020304" pitchFamily="18" charset="0"/>
                <a:cs typeface="Times New Roman" panose="02020603050405020304" pitchFamily="18" charset="0"/>
              </a:rPr>
              <a:t>Unlike the basic principle of Western monarchy, the ‘Divine Right of Kings’, the king was to regard himself as an agent of the people and had to abide by his dharma as laid out in the Śāstras. </a:t>
            </a:r>
          </a:p>
        </p:txBody>
      </p:sp>
      <p:sp>
        <p:nvSpPr>
          <p:cNvPr id="4" name="Date Placeholder 3"/>
          <p:cNvSpPr>
            <a:spLocks noGrp="1"/>
          </p:cNvSpPr>
          <p:nvPr>
            <p:ph type="dt" sz="half" idx="10"/>
          </p:nvPr>
        </p:nvSpPr>
        <p:spPr/>
        <p:txBody>
          <a:bodyPr/>
          <a:lstStyle/>
          <a:p>
            <a:fld id="{C42650C4-DC15-482B-AD97-BE53D83E8644}"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dirty="0"/>
          </a:p>
        </p:txBody>
      </p:sp>
      <p:sp>
        <p:nvSpPr>
          <p:cNvPr id="7" name="Title 1"/>
          <p:cNvSpPr txBox="1">
            <a:spLocks/>
          </p:cNvSpPr>
          <p:nvPr/>
        </p:nvSpPr>
        <p:spPr>
          <a:xfrm>
            <a:off x="1346202" y="1807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Council of Ministers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3294182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249323"/>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The council's purpose was primarily to advise the king, and not to govern, but it was no mere rubber stamping body. </a:t>
            </a:r>
          </a:p>
          <a:p>
            <a:pPr algn="just">
              <a:lnSpc>
                <a:spcPct val="150000"/>
              </a:lnSpc>
            </a:pPr>
            <a:r>
              <a:rPr lang="en-US" sz="2200" dirty="0">
                <a:latin typeface="Times New Roman" panose="02020603050405020304" pitchFamily="18" charset="0"/>
                <a:cs typeface="Times New Roman" panose="02020603050405020304" pitchFamily="18" charset="0"/>
              </a:rPr>
              <a:t>For all authorities stress that councilors should speak freely and openly and that the king should give full consideration to their advice. </a:t>
            </a:r>
          </a:p>
          <a:p>
            <a:pPr algn="just">
              <a:lnSpc>
                <a:spcPct val="150000"/>
              </a:lnSpc>
            </a:pPr>
            <a:r>
              <a:rPr lang="en-US" sz="2200" dirty="0">
                <a:latin typeface="Times New Roman" panose="02020603050405020304" pitchFamily="18" charset="0"/>
                <a:cs typeface="Times New Roman" panose="02020603050405020304" pitchFamily="18" charset="0"/>
              </a:rPr>
              <a:t>In fact, the council often exerted great powers. It might transact business in the king's absence, and the Ashokan inscriptions show that it might take minor decisions without consulting him.</a:t>
            </a:r>
          </a:p>
          <a:p>
            <a:pPr algn="just">
              <a:lnSpc>
                <a:spcPct val="150000"/>
              </a:lnSpc>
            </a:pPr>
            <a:r>
              <a:rPr lang="en-US" sz="2200" dirty="0">
                <a:latin typeface="Times New Roman" panose="02020603050405020304" pitchFamily="18" charset="0"/>
                <a:cs typeface="Times New Roman" panose="02020603050405020304" pitchFamily="18" charset="0"/>
              </a:rPr>
              <a:t>Ashokan edicts III and VI throw further light upon the working of the council of ministers.</a:t>
            </a:r>
          </a:p>
        </p:txBody>
      </p:sp>
      <p:sp>
        <p:nvSpPr>
          <p:cNvPr id="4" name="Date Placeholder 3"/>
          <p:cNvSpPr>
            <a:spLocks noGrp="1"/>
          </p:cNvSpPr>
          <p:nvPr>
            <p:ph type="dt" sz="half" idx="10"/>
          </p:nvPr>
        </p:nvSpPr>
        <p:spPr/>
        <p:txBody>
          <a:bodyPr/>
          <a:lstStyle/>
          <a:p>
            <a:fld id="{8EB1FC07-D90A-432F-9014-3B99DC163A3E}"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dirty="0"/>
          </a:p>
        </p:txBody>
      </p:sp>
      <p:sp>
        <p:nvSpPr>
          <p:cNvPr id="7" name="Title 1"/>
          <p:cNvSpPr txBox="1">
            <a:spLocks/>
          </p:cNvSpPr>
          <p:nvPr/>
        </p:nvSpPr>
        <p:spPr>
          <a:xfrm>
            <a:off x="1346202" y="791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Council of Ministers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362192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839741"/>
            <a:ext cx="8686800" cy="5385245"/>
          </a:xfrm>
        </p:spPr>
        <p:txBody>
          <a:bodyPr>
            <a:noAutofit/>
          </a:bodyPr>
          <a:lstStyle/>
          <a:p>
            <a:pPr marL="0" indent="0" algn="just">
              <a:lnSpc>
                <a:spcPct val="150000"/>
              </a:lnSpc>
              <a:buNone/>
            </a:pPr>
            <a:r>
              <a:rPr lang="en-US" sz="2200" b="1" dirty="0">
                <a:latin typeface="Times New Roman" panose="02020603050405020304" pitchFamily="18" charset="0"/>
                <a:cs typeface="Times New Roman" panose="02020603050405020304" pitchFamily="18" charset="0"/>
              </a:rPr>
              <a:t>Course Objectives:</a:t>
            </a:r>
          </a:p>
          <a:p>
            <a:pPr marL="0" indent="0" algn="just">
              <a:lnSpc>
                <a:spcPct val="150000"/>
              </a:lnSpc>
              <a:buNone/>
            </a:pPr>
            <a:r>
              <a:rPr lang="en-US" sz="2200" b="1" dirty="0">
                <a:latin typeface="Times New Roman" panose="02020603050405020304" pitchFamily="18" charset="0"/>
                <a:cs typeface="Times New Roman" panose="02020603050405020304" pitchFamily="18" charset="0"/>
              </a:rPr>
              <a:t>The student will try to learn about:</a:t>
            </a:r>
          </a:p>
          <a:p>
            <a:pPr algn="just">
              <a:lnSpc>
                <a:spcPct val="150000"/>
              </a:lnSpc>
            </a:pPr>
            <a:r>
              <a:rPr lang="en-US" sz="2200" dirty="0">
                <a:latin typeface="Times New Roman" panose="02020603050405020304" pitchFamily="18" charset="0"/>
                <a:cs typeface="Times New Roman" panose="02020603050405020304" pitchFamily="18" charset="0"/>
              </a:rPr>
              <a:t>To imparting the basic principles of thought process, reasoning and inference to identify the roots and details of some of the contemporary issues faced by our nation and try to locate possible solutions to these challenges by digging deep into our past.</a:t>
            </a:r>
          </a:p>
          <a:p>
            <a:pPr algn="just">
              <a:lnSpc>
                <a:spcPct val="150000"/>
              </a:lnSpc>
            </a:pPr>
            <a:r>
              <a:rPr lang="en-US" sz="2200" dirty="0">
                <a:latin typeface="Times New Roman" panose="02020603050405020304" pitchFamily="18" charset="0"/>
                <a:cs typeface="Times New Roman" panose="02020603050405020304" pitchFamily="18" charset="0"/>
              </a:rPr>
              <a:t>To enable the students to understand the importance of our surroundings and encourage the students to contribute towards sustainable development.</a:t>
            </a:r>
          </a:p>
          <a:p>
            <a:pPr marL="0" indent="0" algn="just">
              <a:buNone/>
            </a:pPr>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a:xfrm>
            <a:off x="457200" y="6324600"/>
            <a:ext cx="1295400" cy="420290"/>
          </a:xfrm>
        </p:spPr>
        <p:txBody>
          <a:bodyPr/>
          <a:lstStyle/>
          <a:p>
            <a:fld id="{6CF44539-5D24-41A3-A0C0-E9BD35FA9FEC}" type="datetime1">
              <a:rPr lang="en-US" smtClean="0"/>
              <a:t>1/27/2025</a:t>
            </a:fld>
            <a:endParaRPr lang="en-US" dirty="0"/>
          </a:p>
        </p:txBody>
      </p:sp>
      <p:sp>
        <p:nvSpPr>
          <p:cNvPr id="5" name="Footer Placeholder 4"/>
          <p:cNvSpPr>
            <a:spLocks noGrp="1"/>
          </p:cNvSpPr>
          <p:nvPr>
            <p:ph type="ftr" sz="quarter" idx="11"/>
          </p:nvPr>
        </p:nvSpPr>
        <p:spPr>
          <a:xfrm>
            <a:off x="1752600" y="6248401"/>
            <a:ext cx="6324600" cy="473074"/>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a:xfrm>
            <a:off x="8229600" y="6248401"/>
            <a:ext cx="533400" cy="473074"/>
          </a:xfrm>
        </p:spPr>
        <p:txBody>
          <a:bodyPr/>
          <a:lstStyle/>
          <a:p>
            <a:fld id="{B6F15528-21DE-4FAA-801E-634DDDAF4B2B}" type="slidenum">
              <a:rPr lang="en-US" smtClean="0"/>
              <a:pPr/>
              <a:t>7</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
        <p:nvSpPr>
          <p:cNvPr id="9" name="Title 1"/>
          <p:cNvSpPr txBox="1">
            <a:spLocks/>
          </p:cNvSpPr>
          <p:nvPr/>
        </p:nvSpPr>
        <p:spPr>
          <a:xfrm>
            <a:off x="1371600" y="-10159"/>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smtClean="0"/>
              <a:t>Course Objective</a:t>
            </a:r>
            <a:endParaRPr lang="en-US" sz="2800" dirty="0"/>
          </a:p>
        </p:txBody>
      </p:sp>
    </p:spTree>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249323"/>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The third edict shows that the council's orders were to be duly recorded and expounded to the public by local officers.</a:t>
            </a:r>
          </a:p>
          <a:p>
            <a:pPr algn="just">
              <a:lnSpc>
                <a:spcPct val="150000"/>
              </a:lnSpc>
            </a:pPr>
            <a:r>
              <a:rPr lang="en-US" sz="2200" dirty="0">
                <a:latin typeface="Times New Roman" panose="02020603050405020304" pitchFamily="18" charset="0"/>
                <a:cs typeface="Times New Roman" panose="02020603050405020304" pitchFamily="18" charset="0"/>
              </a:rPr>
              <a:t>The sixth edict discloses that the oral orders of the emperor, as well as the decisions of the departmental heads taken in urgent cases were subject to review by the council of ministers.</a:t>
            </a:r>
          </a:p>
          <a:p>
            <a:pPr algn="just">
              <a:lnSpc>
                <a:spcPct val="150000"/>
              </a:lnSpc>
            </a:pPr>
            <a:r>
              <a:rPr lang="en-US" sz="2200" dirty="0">
                <a:latin typeface="Times New Roman" panose="02020603050405020304" pitchFamily="18" charset="0"/>
                <a:cs typeface="Times New Roman" panose="02020603050405020304" pitchFamily="18" charset="0"/>
              </a:rPr>
              <a:t>On the basis of Ashokan edicts Altekar concludes that the council of ministers was not merely a recording body, for very often it used to suggest amendments to king's orders or even recommended their total reversal.</a:t>
            </a:r>
          </a:p>
        </p:txBody>
      </p:sp>
      <p:sp>
        <p:nvSpPr>
          <p:cNvPr id="4" name="Date Placeholder 3"/>
          <p:cNvSpPr>
            <a:spLocks noGrp="1"/>
          </p:cNvSpPr>
          <p:nvPr>
            <p:ph type="dt" sz="half" idx="10"/>
          </p:nvPr>
        </p:nvSpPr>
        <p:spPr/>
        <p:txBody>
          <a:bodyPr/>
          <a:lstStyle/>
          <a:p>
            <a:fld id="{A2507E6C-C7AF-41AB-B03E-B6A910740617}"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Council of Ministers</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63657"/>
            <a:ext cx="1347673" cy="91678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6069157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249323"/>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Arthaśāstra is divided into sixteen books dealing with virtually every topic concerned with the running of a state: taxation, law, diplomacy, military strategy, economics, bureaucracy etc. </a:t>
            </a:r>
          </a:p>
          <a:p>
            <a:pPr algn="just">
              <a:lnSpc>
                <a:spcPct val="150000"/>
              </a:lnSpc>
            </a:pPr>
            <a:r>
              <a:rPr lang="en-US" sz="2200" dirty="0">
                <a:latin typeface="Times New Roman" panose="02020603050405020304" pitchFamily="18" charset="0"/>
                <a:cs typeface="Times New Roman" panose="02020603050405020304" pitchFamily="18" charset="0"/>
              </a:rPr>
              <a:t>It advocates rational ethics in the conduct of the affairs of the state and emphasizes the codification and uniformity of the law throughout the state. </a:t>
            </a:r>
          </a:p>
          <a:p>
            <a:pPr algn="just">
              <a:lnSpc>
                <a:spcPct val="150000"/>
              </a:lnSpc>
            </a:pPr>
            <a:r>
              <a:rPr lang="en-US" sz="2200" dirty="0">
                <a:latin typeface="Times New Roman" panose="02020603050405020304" pitchFamily="18" charset="0"/>
                <a:cs typeface="Times New Roman" panose="02020603050405020304" pitchFamily="18" charset="0"/>
              </a:rPr>
              <a:t>With the advent of the Mauryas on the political stage of India, bureaucracy developed as a well organized, hierarchical, cadre-based administrative system.</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33EE86D2-C504-4084-9BB3-45E62D914FC9}"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dirty="0"/>
          </a:p>
        </p:txBody>
      </p:sp>
      <p:sp>
        <p:nvSpPr>
          <p:cNvPr id="7" name="Title 1"/>
          <p:cNvSpPr txBox="1">
            <a:spLocks/>
          </p:cNvSpPr>
          <p:nvPr/>
        </p:nvSpPr>
        <p:spPr>
          <a:xfrm>
            <a:off x="1346202" y="1807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Administration (CO1)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2" y="36619"/>
            <a:ext cx="1295400" cy="908147"/>
          </a:xfrm>
          <a:prstGeom prst="rect">
            <a:avLst/>
          </a:prstGeom>
        </p:spPr>
      </p:pic>
    </p:spTree>
    <p:extLst>
      <p:ext uri="{BB962C8B-B14F-4D97-AF65-F5344CB8AC3E}">
        <p14:creationId xmlns:p14="http://schemas.microsoft.com/office/powerpoint/2010/main" val="36947186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249323"/>
          </a:xfrm>
        </p:spPr>
        <p:txBody>
          <a:bodyPr>
            <a:noAutofit/>
          </a:bodyPr>
          <a:lstStyle/>
          <a:p>
            <a:pPr marL="0" indent="0" algn="just">
              <a:lnSpc>
                <a:spcPct val="150000"/>
              </a:lnSpc>
              <a:buNone/>
            </a:pPr>
            <a:r>
              <a:rPr lang="en-US" sz="2200" dirty="0">
                <a:latin typeface="Times New Roman" panose="02020603050405020304" pitchFamily="18" charset="0"/>
                <a:cs typeface="Times New Roman" panose="02020603050405020304" pitchFamily="18" charset="0"/>
              </a:rPr>
              <a:t>The basis of good governance, </a:t>
            </a:r>
            <a:r>
              <a:rPr lang="en-US" sz="2200" b="1" dirty="0">
                <a:latin typeface="Times New Roman" panose="02020603050405020304" pitchFamily="18" charset="0"/>
                <a:cs typeface="Times New Roman" panose="02020603050405020304" pitchFamily="18" charset="0"/>
              </a:rPr>
              <a:t>according to Kauṭilya</a:t>
            </a:r>
            <a:r>
              <a:rPr lang="en-US" sz="2200" dirty="0">
                <a:latin typeface="Times New Roman" panose="02020603050405020304" pitchFamily="18" charset="0"/>
                <a:cs typeface="Times New Roman" panose="02020603050405020304" pitchFamily="18" charset="0"/>
              </a:rPr>
              <a:t>, is knowledge and Arthashastra classifies the knowledge needed to run a State into four classes: </a:t>
            </a:r>
            <a:r>
              <a:rPr lang="en-US" sz="2200" b="1" dirty="0">
                <a:latin typeface="Times New Roman" panose="02020603050405020304" pitchFamily="18" charset="0"/>
                <a:cs typeface="Times New Roman" panose="02020603050405020304" pitchFamily="18" charset="0"/>
              </a:rPr>
              <a:t>(Four branches of Knowledge): </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Anvīkṣki (Science of Logic and Argumentation): </a:t>
            </a:r>
            <a:r>
              <a:rPr lang="en-US" sz="2200" dirty="0">
                <a:latin typeface="Times New Roman" panose="02020603050405020304" pitchFamily="18" charset="0"/>
                <a:cs typeface="Times New Roman" panose="02020603050405020304" pitchFamily="18" charset="0"/>
              </a:rPr>
              <a:t>is considered as the lamp that illuminates all sciences and is fundamental to understand the other branches of knowledge. </a:t>
            </a:r>
          </a:p>
          <a:p>
            <a:pPr algn="just">
              <a:lnSpc>
                <a:spcPct val="150000"/>
              </a:lnSpc>
            </a:pPr>
            <a:r>
              <a:rPr lang="en-US" sz="2200" dirty="0">
                <a:latin typeface="Times New Roman" panose="02020603050405020304" pitchFamily="18" charset="0"/>
                <a:cs typeface="Times New Roman" panose="02020603050405020304" pitchFamily="18" charset="0"/>
              </a:rPr>
              <a:t>A proper study of Philosophy helps one to distinguish between dharma and adharma expounded in vedas. </a:t>
            </a:r>
          </a:p>
          <a:p>
            <a:pPr algn="just">
              <a:lnSpc>
                <a:spcPct val="150000"/>
              </a:lnSpc>
            </a:pPr>
            <a:r>
              <a:rPr lang="en-US" sz="2200" dirty="0">
                <a:latin typeface="Times New Roman" panose="02020603050405020304" pitchFamily="18" charset="0"/>
                <a:cs typeface="Times New Roman" panose="02020603050405020304" pitchFamily="18" charset="0"/>
              </a:rPr>
              <a:t>It also teaches one to distinction between good and bad use of force. </a:t>
            </a:r>
          </a:p>
        </p:txBody>
      </p:sp>
      <p:sp>
        <p:nvSpPr>
          <p:cNvPr id="4" name="Date Placeholder 3"/>
          <p:cNvSpPr>
            <a:spLocks noGrp="1"/>
          </p:cNvSpPr>
          <p:nvPr>
            <p:ph type="dt" sz="half" idx="10"/>
          </p:nvPr>
        </p:nvSpPr>
        <p:spPr/>
        <p:txBody>
          <a:bodyPr/>
          <a:lstStyle/>
          <a:p>
            <a:fld id="{33EE86D2-C504-4084-9BB3-45E62D914FC9}"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dirty="0"/>
          </a:p>
        </p:txBody>
      </p:sp>
      <p:sp>
        <p:nvSpPr>
          <p:cNvPr id="7" name="Title 1"/>
          <p:cNvSpPr txBox="1">
            <a:spLocks/>
          </p:cNvSpPr>
          <p:nvPr/>
        </p:nvSpPr>
        <p:spPr>
          <a:xfrm>
            <a:off x="1346202" y="791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Administration (CO1)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1278109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249323"/>
          </a:xfrm>
        </p:spPr>
        <p:txBody>
          <a:bodyPr>
            <a:noAutofit/>
          </a:bodyPr>
          <a:lstStyle/>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Trayi (The vedas): </a:t>
            </a:r>
            <a:r>
              <a:rPr lang="en-US" sz="2200" dirty="0">
                <a:latin typeface="Times New Roman" panose="02020603050405020304" pitchFamily="18" charset="0"/>
                <a:cs typeface="Times New Roman" panose="02020603050405020304" pitchFamily="18" charset="0"/>
              </a:rPr>
              <a:t>(the three Vedas, Sāma, </a:t>
            </a:r>
            <a:r>
              <a:rPr lang="en-US" sz="2200" dirty="0" err="1">
                <a:latin typeface="Times New Roman" panose="02020603050405020304" pitchFamily="18" charset="0"/>
                <a:cs typeface="Times New Roman" panose="02020603050405020304" pitchFamily="18" charset="0"/>
              </a:rPr>
              <a:t>Ṛg</a:t>
            </a:r>
            <a:r>
              <a:rPr lang="en-US" sz="2200" dirty="0">
                <a:latin typeface="Times New Roman" panose="02020603050405020304" pitchFamily="18" charset="0"/>
                <a:cs typeface="Times New Roman" panose="02020603050405020304" pitchFamily="18" charset="0"/>
              </a:rPr>
              <a:t> and </a:t>
            </a:r>
            <a:r>
              <a:rPr lang="en-US" sz="2200" dirty="0" err="1">
                <a:latin typeface="Times New Roman" panose="02020603050405020304" pitchFamily="18" charset="0"/>
                <a:cs typeface="Times New Roman" panose="02020603050405020304" pitchFamily="18" charset="0"/>
              </a:rPr>
              <a:t>Yajur</a:t>
            </a:r>
            <a:r>
              <a:rPr lang="en-US" sz="2200" dirty="0">
                <a:latin typeface="Times New Roman" panose="02020603050405020304" pitchFamily="18" charset="0"/>
                <a:cs typeface="Times New Roman" panose="02020603050405020304" pitchFamily="18" charset="0"/>
              </a:rPr>
              <a:t>). However Kautilya has also included the Atharvaveda and </a:t>
            </a:r>
            <a:r>
              <a:rPr lang="en-US" sz="2200" dirty="0" err="1">
                <a:latin typeface="Times New Roman" panose="02020603050405020304" pitchFamily="18" charset="0"/>
                <a:cs typeface="Times New Roman" panose="02020603050405020304" pitchFamily="18" charset="0"/>
              </a:rPr>
              <a:t>itihasa</a:t>
            </a:r>
            <a:r>
              <a:rPr lang="en-US" sz="2200" dirty="0">
                <a:latin typeface="Times New Roman" panose="02020603050405020304" pitchFamily="18" charset="0"/>
                <a:cs typeface="Times New Roman" panose="02020603050405020304" pitchFamily="18" charset="0"/>
              </a:rPr>
              <a:t> in his definition the vedas. </a:t>
            </a:r>
          </a:p>
          <a:p>
            <a:pPr algn="just">
              <a:lnSpc>
                <a:spcPct val="150000"/>
              </a:lnSpc>
            </a:pPr>
            <a:r>
              <a:rPr lang="en-US" sz="2200" dirty="0">
                <a:latin typeface="Times New Roman" panose="02020603050405020304" pitchFamily="18" charset="0"/>
                <a:cs typeface="Times New Roman" panose="02020603050405020304" pitchFamily="18" charset="0"/>
              </a:rPr>
              <a:t>A study of the three Vedas is useful because it establishes the social order and the roles and responsibilities of the various sections of the society in practicing dharma. </a:t>
            </a:r>
          </a:p>
          <a:p>
            <a:pPr algn="just">
              <a:lnSpc>
                <a:spcPct val="150000"/>
              </a:lnSpc>
            </a:pPr>
            <a:r>
              <a:rPr lang="en-US" sz="2200" dirty="0">
                <a:latin typeface="Times New Roman" panose="02020603050405020304" pitchFamily="18" charset="0"/>
                <a:cs typeface="Times New Roman" panose="02020603050405020304" pitchFamily="18" charset="0"/>
              </a:rPr>
              <a:t>These texts establish the four classes (</a:t>
            </a:r>
            <a:r>
              <a:rPr lang="en-US" sz="2200" dirty="0" err="1">
                <a:latin typeface="Times New Roman" panose="02020603050405020304" pitchFamily="18" charset="0"/>
                <a:cs typeface="Times New Roman" panose="02020603050405020304" pitchFamily="18" charset="0"/>
              </a:rPr>
              <a:t>varṇas</a:t>
            </a:r>
            <a:r>
              <a:rPr lang="en-US" sz="2200" dirty="0">
                <a:latin typeface="Times New Roman" panose="02020603050405020304" pitchFamily="18" charset="0"/>
                <a:cs typeface="Times New Roman" panose="02020603050405020304" pitchFamily="18" charset="0"/>
              </a:rPr>
              <a:t>) and the four orders (āśramas). </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Vārta (Economics): </a:t>
            </a:r>
            <a:r>
              <a:rPr lang="en-US" sz="2200" dirty="0">
                <a:latin typeface="Times New Roman" panose="02020603050405020304" pitchFamily="18" charset="0"/>
                <a:cs typeface="Times New Roman" panose="02020603050405020304" pitchFamily="18" charset="0"/>
              </a:rPr>
              <a:t>Agriculture, cattle breeding, and trade constitute the economic activity. </a:t>
            </a:r>
          </a:p>
          <a:p>
            <a:pPr algn="just">
              <a:lnSpc>
                <a:spcPct val="150000"/>
              </a:lnSpc>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33EE86D2-C504-4084-9BB3-45E62D914FC9}"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dirty="0"/>
          </a:p>
        </p:txBody>
      </p:sp>
      <p:sp>
        <p:nvSpPr>
          <p:cNvPr id="7" name="Title 1"/>
          <p:cNvSpPr txBox="1">
            <a:spLocks/>
          </p:cNvSpPr>
          <p:nvPr/>
        </p:nvSpPr>
        <p:spPr>
          <a:xfrm>
            <a:off x="1346202" y="1807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Administration (CO1)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3555772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878429"/>
            <a:ext cx="8686800" cy="5407078"/>
          </a:xfrm>
        </p:spPr>
        <p:txBody>
          <a:bodyPr>
            <a:noAutofit/>
          </a:bodyPr>
          <a:lstStyle/>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They are the main source of wealth for the king to augment his treasury. </a:t>
            </a:r>
          </a:p>
          <a:p>
            <a:pPr algn="just">
              <a:lnSpc>
                <a:spcPct val="150000"/>
              </a:lnSpc>
            </a:pPr>
            <a:r>
              <a:rPr lang="en-US" sz="2200" dirty="0">
                <a:latin typeface="Times New Roman" panose="02020603050405020304" pitchFamily="18" charset="0"/>
                <a:cs typeface="Times New Roman" panose="02020603050405020304" pitchFamily="18" charset="0"/>
              </a:rPr>
              <a:t>Only with a healthy treasury the king can maintain a good army and provide security to the citizen and keep the enemies under control. </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Dandaniti (Governance)</a:t>
            </a:r>
            <a:r>
              <a:rPr lang="en-US" sz="2200" dirty="0">
                <a:latin typeface="Times New Roman" panose="02020603050405020304" pitchFamily="18" charset="0"/>
                <a:cs typeface="Times New Roman" panose="02020603050405020304" pitchFamily="18" charset="0"/>
              </a:rPr>
              <a:t>: Maintenance of the law and order using a regulatory and a control framework is important. </a:t>
            </a:r>
          </a:p>
          <a:p>
            <a:pPr algn="just">
              <a:lnSpc>
                <a:spcPct val="150000"/>
              </a:lnSpc>
            </a:pPr>
            <a:r>
              <a:rPr lang="en-US" sz="2200" dirty="0">
                <a:latin typeface="Times New Roman" panose="02020603050405020304" pitchFamily="18" charset="0"/>
                <a:cs typeface="Times New Roman" panose="02020603050405020304" pitchFamily="18" charset="0"/>
              </a:rPr>
              <a:t>Proper functioning of the government and addressing the regulatory and control requirements will ensure that the state makes material progress, the citizens are happy and the weak in the society do not feel oppressed by the stronger forces. </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33EE86D2-C504-4084-9BB3-45E62D914FC9}"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dirty="0"/>
          </a:p>
        </p:txBody>
      </p:sp>
      <p:sp>
        <p:nvSpPr>
          <p:cNvPr id="7" name="Title 1"/>
          <p:cNvSpPr txBox="1">
            <a:spLocks/>
          </p:cNvSpPr>
          <p:nvPr/>
        </p:nvSpPr>
        <p:spPr>
          <a:xfrm>
            <a:off x="1346202" y="18075"/>
            <a:ext cx="7797798" cy="73376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Administration (CO1)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6289745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09600" y="1036639"/>
            <a:ext cx="7696200" cy="4830762"/>
          </a:xfrm>
        </p:spPr>
      </p:pic>
      <p:sp>
        <p:nvSpPr>
          <p:cNvPr id="4" name="Date Placeholder 3"/>
          <p:cNvSpPr>
            <a:spLocks noGrp="1"/>
          </p:cNvSpPr>
          <p:nvPr>
            <p:ph type="dt" sz="half" idx="10"/>
          </p:nvPr>
        </p:nvSpPr>
        <p:spPr/>
        <p:txBody>
          <a:bodyPr/>
          <a:lstStyle/>
          <a:p>
            <a:fld id="{33EE86D2-C504-4084-9BB3-45E62D914FC9}"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dirty="0"/>
          </a:p>
        </p:txBody>
      </p:sp>
      <p:sp>
        <p:nvSpPr>
          <p:cNvPr id="7" name="Title 1"/>
          <p:cNvSpPr txBox="1">
            <a:spLocks/>
          </p:cNvSpPr>
          <p:nvPr/>
        </p:nvSpPr>
        <p:spPr>
          <a:xfrm>
            <a:off x="1346202" y="1807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Administration</a:t>
            </a:r>
          </a:p>
        </p:txBody>
      </p:sp>
      <p:sp>
        <p:nvSpPr>
          <p:cNvPr id="8" name="Rectangle 7"/>
          <p:cNvSpPr/>
          <p:nvPr/>
        </p:nvSpPr>
        <p:spPr>
          <a:xfrm>
            <a:off x="1752600" y="5867401"/>
            <a:ext cx="4800600" cy="4889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Fig: The Four Branches of Knowledge</a:t>
            </a:r>
            <a:endParaRPr lang="en-IN" dirty="0">
              <a:solidFill>
                <a:srgbClr val="FF0000"/>
              </a:solidFill>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7564966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838201"/>
            <a:ext cx="8686800" cy="5555596"/>
          </a:xfrm>
        </p:spPr>
        <p:txBody>
          <a:bodyPr>
            <a:noAutofit/>
          </a:bodyPr>
          <a:lstStyle/>
          <a:p>
            <a:pPr marL="0" indent="0" algn="just">
              <a:lnSpc>
                <a:spcPct val="150000"/>
              </a:lnSpc>
              <a:buNone/>
            </a:pPr>
            <a:r>
              <a:rPr lang="en-US" sz="2200" dirty="0">
                <a:latin typeface="Times New Roman" panose="02020603050405020304" pitchFamily="18" charset="0"/>
                <a:cs typeface="Times New Roman" panose="02020603050405020304" pitchFamily="18" charset="0"/>
              </a:rPr>
              <a:t>The entire administrative setup and the hierarchy could be classified under six major heads: </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King and his cabinet</a:t>
            </a:r>
            <a:r>
              <a:rPr lang="en-US" sz="2200" dirty="0">
                <a:latin typeface="Times New Roman" panose="02020603050405020304" pitchFamily="18" charset="0"/>
                <a:cs typeface="Times New Roman" panose="02020603050405020304" pitchFamily="18" charset="0"/>
              </a:rPr>
              <a:t>: Acarya, Purohit, Yuvaraja, Queen ,these constitute the personal circle of the king and play an advisory role to the king in formal as well as informal positions. </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Palace administration</a:t>
            </a:r>
            <a:r>
              <a:rPr lang="en-US" sz="2200" dirty="0">
                <a:latin typeface="Times New Roman" panose="02020603050405020304" pitchFamily="18" charset="0"/>
                <a:cs typeface="Times New Roman" panose="02020603050405020304" pitchFamily="18" charset="0"/>
              </a:rPr>
              <a:t>: Administrative palace and the secretarial </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Defence</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Treasury </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Revenue and Law &amp; order</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Civil administration </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DA84F09C-4E8F-401F-B72D-A858E4EDFA8F}"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dirty="0"/>
          </a:p>
        </p:txBody>
      </p:sp>
      <p:sp>
        <p:nvSpPr>
          <p:cNvPr id="7" name="Title 1"/>
          <p:cNvSpPr txBox="1">
            <a:spLocks/>
          </p:cNvSpPr>
          <p:nvPr/>
        </p:nvSpPr>
        <p:spPr>
          <a:xfrm>
            <a:off x="1346202" y="28234"/>
            <a:ext cx="7797798" cy="739123"/>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Administrative set-up</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7710315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4"/>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Political ideals like liberty, justice, fraternity and nationalism are a product of the modern age. </a:t>
            </a:r>
          </a:p>
          <a:p>
            <a:pPr algn="just">
              <a:lnSpc>
                <a:spcPct val="150000"/>
              </a:lnSpc>
            </a:pPr>
            <a:r>
              <a:rPr lang="en-US" sz="2200" dirty="0">
                <a:latin typeface="Times New Roman" panose="02020603050405020304" pitchFamily="18" charset="0"/>
                <a:cs typeface="Times New Roman" panose="02020603050405020304" pitchFamily="18" charset="0"/>
              </a:rPr>
              <a:t>Showing the importance of freedom the Vedas state that independence is necessary for mankind and those who are not independent are worse than dead.</a:t>
            </a:r>
          </a:p>
          <a:p>
            <a:pPr algn="just">
              <a:lnSpc>
                <a:spcPct val="150000"/>
              </a:lnSpc>
            </a:pPr>
            <a:r>
              <a:rPr lang="en-US" sz="2200" dirty="0">
                <a:latin typeface="Times New Roman" panose="02020603050405020304" pitchFamily="18" charset="0"/>
                <a:cs typeface="Times New Roman" panose="02020603050405020304" pitchFamily="18" charset="0"/>
              </a:rPr>
              <a:t>For disposal of justice the Mauryan state had a system of judiciary.</a:t>
            </a:r>
          </a:p>
          <a:p>
            <a:pPr algn="just">
              <a:lnSpc>
                <a:spcPct val="150000"/>
              </a:lnSpc>
            </a:pPr>
            <a:r>
              <a:rPr lang="en-US" sz="2200" b="1" i="1" dirty="0">
                <a:latin typeface="Times New Roman" panose="02020603050405020304" pitchFamily="18" charset="0"/>
                <a:cs typeface="Times New Roman" panose="02020603050405020304" pitchFamily="18" charset="0"/>
              </a:rPr>
              <a:t>Dharmasthīya</a:t>
            </a:r>
            <a:r>
              <a:rPr lang="en-US" sz="2200" dirty="0">
                <a:latin typeface="Times New Roman" panose="02020603050405020304" pitchFamily="18" charset="0"/>
                <a:cs typeface="Times New Roman" panose="02020603050405020304" pitchFamily="18" charset="0"/>
              </a:rPr>
              <a:t> was the civil court and </a:t>
            </a:r>
            <a:r>
              <a:rPr lang="en-US" sz="2200" b="1" i="1" dirty="0">
                <a:latin typeface="Times New Roman" panose="02020603050405020304" pitchFamily="18" charset="0"/>
                <a:cs typeface="Times New Roman" panose="02020603050405020304" pitchFamily="18" charset="0"/>
              </a:rPr>
              <a:t>kantakashodhana</a:t>
            </a:r>
            <a:r>
              <a:rPr lang="en-US" sz="2200" dirty="0">
                <a:latin typeface="Times New Roman" panose="02020603050405020304" pitchFamily="18" charset="0"/>
                <a:cs typeface="Times New Roman" panose="02020603050405020304" pitchFamily="18" charset="0"/>
              </a:rPr>
              <a:t> was organised to deal with a large number of economic crimes.</a:t>
            </a:r>
          </a:p>
          <a:p>
            <a:pPr algn="just">
              <a:lnSpc>
                <a:spcPct val="150000"/>
              </a:lnSpc>
            </a:pPr>
            <a:r>
              <a:rPr lang="en-US" sz="2200" dirty="0">
                <a:latin typeface="Times New Roman" panose="02020603050405020304" pitchFamily="18" charset="0"/>
                <a:cs typeface="Times New Roman" panose="02020603050405020304" pitchFamily="18" charset="0"/>
              </a:rPr>
              <a:t>The </a:t>
            </a:r>
            <a:r>
              <a:rPr lang="en-US" sz="2200" b="1" i="1" dirty="0">
                <a:latin typeface="Times New Roman" panose="02020603050405020304" pitchFamily="18" charset="0"/>
                <a:cs typeface="Times New Roman" panose="02020603050405020304" pitchFamily="18" charset="0"/>
              </a:rPr>
              <a:t>Rāmāyana</a:t>
            </a:r>
            <a:r>
              <a:rPr lang="en-US" sz="2200" dirty="0">
                <a:latin typeface="Times New Roman" panose="02020603050405020304" pitchFamily="18" charset="0"/>
                <a:cs typeface="Times New Roman" panose="02020603050405020304" pitchFamily="18" charset="0"/>
              </a:rPr>
              <a:t> extols this country as a </a:t>
            </a:r>
            <a:r>
              <a:rPr lang="en-US" sz="2200" b="1" i="1" dirty="0">
                <a:latin typeface="Times New Roman" panose="02020603050405020304" pitchFamily="18" charset="0"/>
                <a:cs typeface="Times New Roman" panose="02020603050405020304" pitchFamily="18" charset="0"/>
              </a:rPr>
              <a:t>karmabhūmi</a:t>
            </a:r>
            <a:r>
              <a:rPr lang="en-US" sz="2200" dirty="0">
                <a:latin typeface="Times New Roman" panose="02020603050405020304" pitchFamily="18" charset="0"/>
                <a:cs typeface="Times New Roman" panose="02020603050405020304" pitchFamily="18" charset="0"/>
              </a:rPr>
              <a:t>, the land of pious acts. </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D35DD99-E313-4BE4-B044-A6FCF358EF70}"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Political Ideals in Ancient India (CO1)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3442586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0"/>
            <a:ext cx="8686800" cy="4419599"/>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This shows the belongingness of people to land and their fellow beings. The early seeds of nationalism can be traced in this instance.</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algn="just">
              <a:lnSpc>
                <a:spcPct val="150000"/>
              </a:lnSpc>
            </a:pPr>
            <a:r>
              <a:rPr lang="en-US" sz="2200" dirty="0">
                <a:latin typeface="Times New Roman" panose="02020603050405020304" pitchFamily="18" charset="0"/>
                <a:cs typeface="Times New Roman" panose="02020603050405020304" pitchFamily="18" charset="0"/>
              </a:rPr>
              <a:t>Similarly, the ideal of ancient Indian thinkers was </a:t>
            </a:r>
            <a:r>
              <a:rPr lang="en-US" sz="2200" b="1" i="1" dirty="0">
                <a:latin typeface="Times New Roman" panose="02020603050405020304" pitchFamily="18" charset="0"/>
                <a:cs typeface="Times New Roman" panose="02020603050405020304" pitchFamily="18" charset="0"/>
              </a:rPr>
              <a:t>vasudhaivakutumbakam</a:t>
            </a:r>
            <a:r>
              <a:rPr lang="en-US" sz="2200" dirty="0">
                <a:latin typeface="Times New Roman" panose="02020603050405020304" pitchFamily="18" charset="0"/>
                <a:cs typeface="Times New Roman" panose="02020603050405020304" pitchFamily="18" charset="0"/>
              </a:rPr>
              <a:t> (treating the whole world like a family.) This was the concept of universal brotherhood or fraternity.</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EF1DFF5B-32C1-4A5E-8552-0D6AF3BB3C9B}"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Political Ideals in Ancient India</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11988451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2016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The term ‘welfare’ can be understood as a state or condition of well being, good fortune, happiness or prosperity of an individual in a community. </a:t>
            </a:r>
          </a:p>
          <a:p>
            <a:pPr algn="just">
              <a:lnSpc>
                <a:spcPct val="150000"/>
              </a:lnSpc>
            </a:pPr>
            <a:r>
              <a:rPr lang="en-US" sz="2200" dirty="0">
                <a:latin typeface="Times New Roman" panose="02020603050405020304" pitchFamily="18" charset="0"/>
                <a:cs typeface="Times New Roman" panose="02020603050405020304" pitchFamily="18" charset="0"/>
              </a:rPr>
              <a:t>Welfare in the life of the state indicates a guarantee of collective social care of its citizens.</a:t>
            </a:r>
          </a:p>
          <a:p>
            <a:pPr algn="just">
              <a:lnSpc>
                <a:spcPct val="150000"/>
              </a:lnSpc>
            </a:pPr>
            <a:r>
              <a:rPr lang="en-US" sz="2200" dirty="0">
                <a:latin typeface="Times New Roman" panose="02020603050405020304" pitchFamily="18" charset="0"/>
                <a:cs typeface="Times New Roman" panose="02020603050405020304" pitchFamily="18" charset="0"/>
              </a:rPr>
              <a:t>The Kautilyan concept of </a:t>
            </a:r>
            <a:r>
              <a:rPr lang="en-US" sz="2200" b="1" i="1" dirty="0">
                <a:latin typeface="Times New Roman" panose="02020603050405020304" pitchFamily="18" charset="0"/>
                <a:cs typeface="Times New Roman" panose="02020603050405020304" pitchFamily="18" charset="0"/>
              </a:rPr>
              <a:t>‘Yogakshema</a:t>
            </a:r>
            <a:r>
              <a:rPr lang="en-US" sz="2200" dirty="0">
                <a:latin typeface="Times New Roman" panose="02020603050405020304" pitchFamily="18" charset="0"/>
                <a:cs typeface="Times New Roman" panose="02020603050405020304" pitchFamily="18" charset="0"/>
              </a:rPr>
              <a:t>’-welfare of citizens was based on the practical concerns of good governance.</a:t>
            </a:r>
          </a:p>
          <a:p>
            <a:pPr algn="just">
              <a:lnSpc>
                <a:spcPct val="150000"/>
              </a:lnSpc>
            </a:pPr>
            <a:r>
              <a:rPr lang="en-US" sz="2200" b="1" i="1" dirty="0">
                <a:latin typeface="Times New Roman" panose="02020603050405020304" pitchFamily="18" charset="0"/>
                <a:cs typeface="Times New Roman" panose="02020603050405020304" pitchFamily="18" charset="0"/>
              </a:rPr>
              <a:t>Kautilya’s</a:t>
            </a:r>
            <a:r>
              <a:rPr lang="en-US" sz="2200" dirty="0">
                <a:latin typeface="Times New Roman" panose="02020603050405020304" pitchFamily="18" charset="0"/>
                <a:cs typeface="Times New Roman" panose="02020603050405020304" pitchFamily="18" charset="0"/>
              </a:rPr>
              <a:t> concept in its scope was a holistic one in which the social responsibility of welfare was not only for the individual or the society but for the whole of humanity, nature and cosmos.</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A779060-C870-435F-94E0-BC4D3D9D2DDB}"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dirty="0"/>
          </a:p>
        </p:txBody>
      </p:sp>
      <p:sp>
        <p:nvSpPr>
          <p:cNvPr id="7" name="Title 1"/>
          <p:cNvSpPr txBox="1">
            <a:spLocks/>
          </p:cNvSpPr>
          <p:nvPr/>
        </p:nvSpPr>
        <p:spPr>
          <a:xfrm>
            <a:off x="1346202" y="1807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Conditions’ of the Welfare of Societies  (CO1)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420709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66800"/>
            <a:ext cx="8229600" cy="5158186"/>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To sensitize students towards issues related to ‘Indian’ culture, tradition and its composite character.</a:t>
            </a:r>
          </a:p>
          <a:p>
            <a:pPr algn="just">
              <a:lnSpc>
                <a:spcPct val="150000"/>
              </a:lnSpc>
            </a:pPr>
            <a:r>
              <a:rPr lang="en-US" sz="2200" dirty="0">
                <a:latin typeface="Times New Roman" panose="02020603050405020304" pitchFamily="18" charset="0"/>
                <a:cs typeface="Times New Roman" panose="02020603050405020304" pitchFamily="18" charset="0"/>
              </a:rPr>
              <a:t>To make students aware of holistic life styles of Yogic-science and wisdom capsules in Sanskrit literature that are important in modern society with rapid technological advancements and societal disruptions.</a:t>
            </a:r>
          </a:p>
          <a:p>
            <a:pPr algn="just">
              <a:lnSpc>
                <a:spcPct val="150000"/>
              </a:lnSpc>
            </a:pPr>
            <a:r>
              <a:rPr lang="en-US" sz="2200" dirty="0">
                <a:latin typeface="Times New Roman" panose="02020603050405020304" pitchFamily="18" charset="0"/>
                <a:cs typeface="Times New Roman" panose="02020603050405020304" pitchFamily="18" charset="0"/>
              </a:rPr>
              <a:t>To acquaint students with Indian Knowledge System, Indian perspective of modern scientific world-view and basic principles of Yoga and holistic health care system.</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5BABA97-5C6B-47BB-B261-5B80321FA91A}" type="datetime1">
              <a:rPr lang="en-US" smtClean="0"/>
              <a:t>1/27/2025</a:t>
            </a:fld>
            <a:endParaRPr lang="en-US"/>
          </a:p>
        </p:txBody>
      </p:sp>
      <p:sp>
        <p:nvSpPr>
          <p:cNvPr id="5" name="Footer Placeholder 4"/>
          <p:cNvSpPr>
            <a:spLocks noGrp="1"/>
          </p:cNvSpPr>
          <p:nvPr>
            <p:ph type="ftr" sz="quarter" idx="11"/>
          </p:nvPr>
        </p:nvSpPr>
        <p:spPr>
          <a:xfrm>
            <a:off x="1752600" y="6248401"/>
            <a:ext cx="6324600" cy="473074"/>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
        <p:nvSpPr>
          <p:cNvPr id="7" name="Title 1"/>
          <p:cNvSpPr txBox="1">
            <a:spLocks/>
          </p:cNvSpPr>
          <p:nvPr/>
        </p:nvSpPr>
        <p:spPr>
          <a:xfrm>
            <a:off x="1371600" y="-10159"/>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r>
              <a:rPr lang="en-US" dirty="0"/>
              <a:t>Course Objective(Continue…)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1870904787"/>
      </p:ext>
    </p:extLst>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10600" cy="532016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Kautilya say that a king must take care of children, old, ill, suffering people , barren woman and woman with child, and those who don’t have anybody to look after. In other words, the king must ensure the yoga and ksema of the subjects. </a:t>
            </a:r>
          </a:p>
          <a:p>
            <a:pPr algn="just">
              <a:lnSpc>
                <a:spcPct val="150000"/>
              </a:lnSpc>
            </a:pPr>
            <a:r>
              <a:rPr lang="en-US" sz="2200" dirty="0">
                <a:latin typeface="Times New Roman" panose="02020603050405020304" pitchFamily="18" charset="0"/>
                <a:cs typeface="Times New Roman" panose="02020603050405020304" pitchFamily="18" charset="0"/>
              </a:rPr>
              <a:t>Yoga refers to the successful accomplishment of an object, while ksema refers to the peaceful, undistributed enjoyment of that object. </a:t>
            </a:r>
          </a:p>
          <a:p>
            <a:pPr algn="just">
              <a:lnSpc>
                <a:spcPct val="150000"/>
              </a:lnSpc>
            </a:pPr>
            <a:r>
              <a:rPr lang="en-US" sz="2200" b="1" i="1" dirty="0">
                <a:latin typeface="Times New Roman" panose="02020603050405020304" pitchFamily="18" charset="0"/>
                <a:cs typeface="Times New Roman" panose="02020603050405020304" pitchFamily="18" charset="0"/>
              </a:rPr>
              <a:t>Yoga-Ksema</a:t>
            </a:r>
            <a:r>
              <a:rPr lang="en-US" sz="2200" dirty="0">
                <a:latin typeface="Times New Roman" panose="02020603050405020304" pitchFamily="18" charset="0"/>
                <a:cs typeface="Times New Roman" panose="02020603050405020304" pitchFamily="18" charset="0"/>
              </a:rPr>
              <a:t> in a way encompasses the idea of welfare, well-being, including the idea of prosperity and happiness. </a:t>
            </a:r>
          </a:p>
          <a:p>
            <a:pPr algn="just">
              <a:lnSpc>
                <a:spcPct val="150000"/>
              </a:lnSpc>
            </a:pPr>
            <a:r>
              <a:rPr lang="en-US" sz="2200" dirty="0">
                <a:latin typeface="Times New Roman" panose="02020603050405020304" pitchFamily="18" charset="0"/>
                <a:cs typeface="Times New Roman" panose="02020603050405020304" pitchFamily="18" charset="0"/>
              </a:rPr>
              <a:t>The state is expected to engage in various kinds of activities that bring welfare to the subjects. </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A779060-C870-435F-94E0-BC4D3D9D2DDB}"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Conditions’ of the Welfare of Societies  (CO1)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4305846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2016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In the ancient scheme of thought human welfare was to be ensured through an organised form, be it the society or the state. </a:t>
            </a:r>
          </a:p>
          <a:p>
            <a:pPr algn="just">
              <a:lnSpc>
                <a:spcPct val="150000"/>
              </a:lnSpc>
            </a:pPr>
            <a:r>
              <a:rPr lang="en-US" sz="2200" dirty="0">
                <a:latin typeface="Times New Roman" panose="02020603050405020304" pitchFamily="18" charset="0"/>
                <a:cs typeface="Times New Roman" panose="02020603050405020304" pitchFamily="18" charset="0"/>
              </a:rPr>
              <a:t>The </a:t>
            </a:r>
            <a:r>
              <a:rPr lang="en-US" sz="2200" b="1" i="1" dirty="0">
                <a:latin typeface="Times New Roman" panose="02020603050405020304" pitchFamily="18" charset="0"/>
                <a:cs typeface="Times New Roman" panose="02020603050405020304" pitchFamily="18" charset="0"/>
              </a:rPr>
              <a:t>Kautilyan</a:t>
            </a:r>
            <a:r>
              <a:rPr lang="en-US" sz="2200" dirty="0">
                <a:latin typeface="Times New Roman" panose="02020603050405020304" pitchFamily="18" charset="0"/>
                <a:cs typeface="Times New Roman" panose="02020603050405020304" pitchFamily="18" charset="0"/>
              </a:rPr>
              <a:t> state was to make optimum use of all possible resources for the benefits of the state and its citizens. </a:t>
            </a:r>
          </a:p>
          <a:p>
            <a:pPr algn="just">
              <a:lnSpc>
                <a:spcPct val="150000"/>
              </a:lnSpc>
            </a:pPr>
            <a:r>
              <a:rPr lang="en-US" sz="2200" dirty="0">
                <a:latin typeface="Times New Roman" panose="02020603050405020304" pitchFamily="18" charset="0"/>
                <a:cs typeface="Times New Roman" panose="02020603050405020304" pitchFamily="18" charset="0"/>
              </a:rPr>
              <a:t>The ruler was both the master and the servant of his people. </a:t>
            </a:r>
          </a:p>
          <a:p>
            <a:pPr algn="just">
              <a:lnSpc>
                <a:spcPct val="150000"/>
              </a:lnSpc>
            </a:pPr>
            <a:r>
              <a:rPr lang="en-US" sz="2200" dirty="0">
                <a:latin typeface="Times New Roman" panose="02020603050405020304" pitchFamily="18" charset="0"/>
                <a:cs typeface="Times New Roman" panose="02020603050405020304" pitchFamily="18" charset="0"/>
              </a:rPr>
              <a:t>He, as master, had to protect the people by virtue of law; as servant, he served the people by following his </a:t>
            </a:r>
            <a:r>
              <a:rPr lang="en-US" sz="2200" b="1" i="1" dirty="0">
                <a:latin typeface="Times New Roman" panose="02020603050405020304" pitchFamily="18" charset="0"/>
                <a:cs typeface="Times New Roman" panose="02020603050405020304" pitchFamily="18" charset="0"/>
              </a:rPr>
              <a:t>‘svadharma’ </a:t>
            </a:r>
            <a:r>
              <a:rPr lang="en-US" sz="2200" dirty="0">
                <a:latin typeface="Times New Roman" panose="02020603050405020304" pitchFamily="18" charset="0"/>
                <a:cs typeface="Times New Roman" panose="02020603050405020304" pitchFamily="18" charset="0"/>
              </a:rPr>
              <a:t>or duties of protecting the life, property and territory of his people and kingdom. </a:t>
            </a:r>
          </a:p>
          <a:p>
            <a:pPr algn="just">
              <a:lnSpc>
                <a:spcPct val="150000"/>
              </a:lnSpc>
            </a:pPr>
            <a:r>
              <a:rPr lang="en-US" sz="2200" dirty="0">
                <a:latin typeface="Times New Roman" panose="02020603050405020304" pitchFamily="18" charset="0"/>
                <a:cs typeface="Times New Roman" panose="02020603050405020304" pitchFamily="18" charset="0"/>
              </a:rPr>
              <a:t>Kautilya sought a centralised government by experts because the dispension of welfare was one of the chief duties of the administration.</a:t>
            </a:r>
          </a:p>
        </p:txBody>
      </p:sp>
      <p:sp>
        <p:nvSpPr>
          <p:cNvPr id="4" name="Date Placeholder 3"/>
          <p:cNvSpPr>
            <a:spLocks noGrp="1"/>
          </p:cNvSpPr>
          <p:nvPr>
            <p:ph type="dt" sz="half" idx="10"/>
          </p:nvPr>
        </p:nvSpPr>
        <p:spPr/>
        <p:txBody>
          <a:bodyPr/>
          <a:lstStyle/>
          <a:p>
            <a:fld id="{07684731-B243-4318-B132-6A8AFE7B3B09}"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Conditions’ of the Welfare of Societies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15363097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2016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In the Kautilyan state duties had precedence over rights. Working towards the well being of the people was the concurrent duty of the individual, society and state.</a:t>
            </a:r>
          </a:p>
          <a:p>
            <a:pPr algn="just">
              <a:lnSpc>
                <a:spcPct val="150000"/>
              </a:lnSpc>
            </a:pPr>
            <a:r>
              <a:rPr lang="en-US" sz="2200" dirty="0">
                <a:latin typeface="Times New Roman" panose="02020603050405020304" pitchFamily="18" charset="0"/>
                <a:cs typeface="Times New Roman" panose="02020603050405020304" pitchFamily="18" charset="0"/>
              </a:rPr>
              <a:t>Observance of </a:t>
            </a:r>
            <a:r>
              <a:rPr lang="en-US" sz="2200" b="1" i="1" dirty="0">
                <a:latin typeface="Times New Roman" panose="02020603050405020304" pitchFamily="18" charset="0"/>
                <a:cs typeface="Times New Roman" panose="02020603050405020304" pitchFamily="18" charset="0"/>
              </a:rPr>
              <a:t>‘Svadharma’ </a:t>
            </a:r>
            <a:r>
              <a:rPr lang="en-US" sz="2200" dirty="0">
                <a:latin typeface="Times New Roman" panose="02020603050405020304" pitchFamily="18" charset="0"/>
                <a:cs typeface="Times New Roman" panose="02020603050405020304" pitchFamily="18" charset="0"/>
              </a:rPr>
              <a:t>one’s own duty was the pillar of socio-political life and everyone from king to the humblest person had to observe one’s  ‘</a:t>
            </a:r>
            <a:r>
              <a:rPr lang="en-US" sz="2200" b="1" i="1" dirty="0">
                <a:latin typeface="Times New Roman" panose="02020603050405020304" pitchFamily="18" charset="0"/>
                <a:cs typeface="Times New Roman" panose="02020603050405020304" pitchFamily="18" charset="0"/>
              </a:rPr>
              <a:t>Svadharma’. </a:t>
            </a:r>
          </a:p>
          <a:p>
            <a:pPr algn="just">
              <a:lnSpc>
                <a:spcPct val="150000"/>
              </a:lnSpc>
            </a:pPr>
            <a:r>
              <a:rPr lang="en-US" sz="2200" dirty="0">
                <a:latin typeface="Times New Roman" panose="02020603050405020304" pitchFamily="18" charset="0"/>
                <a:cs typeface="Times New Roman" panose="02020603050405020304" pitchFamily="18" charset="0"/>
              </a:rPr>
              <a:t>Kautilya also held that observance of proper balance between privileges and duties alone could lead to social harmony. </a:t>
            </a:r>
          </a:p>
          <a:p>
            <a:pPr algn="just">
              <a:lnSpc>
                <a:spcPct val="150000"/>
              </a:lnSpc>
            </a:pPr>
            <a:r>
              <a:rPr lang="en-US" sz="2200" dirty="0">
                <a:latin typeface="Times New Roman" panose="02020603050405020304" pitchFamily="18" charset="0"/>
                <a:cs typeface="Times New Roman" panose="02020603050405020304" pitchFamily="18" charset="0"/>
              </a:rPr>
              <a:t>Rather than making incessant demand for more and more rights, people could enjoy them within a limit without forgetting their duties. </a:t>
            </a:r>
          </a:p>
        </p:txBody>
      </p:sp>
      <p:sp>
        <p:nvSpPr>
          <p:cNvPr id="4" name="Date Placeholder 3"/>
          <p:cNvSpPr>
            <a:spLocks noGrp="1"/>
          </p:cNvSpPr>
          <p:nvPr>
            <p:ph type="dt" sz="half" idx="10"/>
          </p:nvPr>
        </p:nvSpPr>
        <p:spPr/>
        <p:txBody>
          <a:bodyPr/>
          <a:lstStyle/>
          <a:p>
            <a:fld id="{9F8366CB-E415-40B2-88FC-3F5042972B4E}"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Conditions’ of the Welfare of Societies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17596550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20165"/>
          </a:xfrm>
        </p:spPr>
        <p:txBody>
          <a:bodyPr>
            <a:noAutofit/>
          </a:bodyPr>
          <a:lstStyle/>
          <a:p>
            <a:pPr marL="0" fontAlgn="t">
              <a:spcBef>
                <a:spcPts val="0"/>
              </a:spcBef>
            </a:pPr>
            <a:r>
              <a:rPr lang="en-IN" sz="2200" b="1" dirty="0">
                <a:solidFill>
                  <a:srgbClr val="FFFFFF"/>
                </a:solidFill>
                <a:latin typeface="Times New Roman" panose="02020603050405020304" pitchFamily="18" charset="0"/>
                <a:cs typeface="Times New Roman" panose="02020603050405020304" pitchFamily="18" charset="0"/>
              </a:rPr>
              <a:t>Different theories of society formation in Ancient India</a:t>
            </a:r>
            <a:endParaRPr lang="en-IN" sz="1800" dirty="0">
              <a:latin typeface="Arial" panose="020B0604020202020204" pitchFamily="34" charset="0"/>
            </a:endParaRPr>
          </a:p>
          <a:p>
            <a:pPr marL="0" algn="just" fontAlgn="t">
              <a:lnSpc>
                <a:spcPct val="150000"/>
              </a:lnSpc>
              <a:spcBef>
                <a:spcPts val="0"/>
              </a:spcBef>
            </a:pPr>
            <a:r>
              <a:rPr lang="en-US" sz="2200" dirty="0">
                <a:solidFill>
                  <a:srgbClr val="000000"/>
                </a:solidFill>
                <a:latin typeface="Times New Roman" panose="02020603050405020304" pitchFamily="18" charset="0"/>
                <a:cs typeface="Times New Roman" panose="02020603050405020304" pitchFamily="18" charset="0"/>
              </a:rPr>
              <a:t>In this topic, we have learned the formation of council of state and its</a:t>
            </a:r>
          </a:p>
          <a:p>
            <a:pPr marL="0" indent="0" algn="just" fontAlgn="t">
              <a:lnSpc>
                <a:spcPct val="150000"/>
              </a:lnSpc>
              <a:spcBef>
                <a:spcPts val="0"/>
              </a:spcBef>
              <a:buNone/>
            </a:pPr>
            <a:r>
              <a:rPr lang="en-US" sz="2200" dirty="0">
                <a:solidFill>
                  <a:srgbClr val="000000"/>
                </a:solidFill>
                <a:latin typeface="Times New Roman" panose="02020603050405020304" pitchFamily="18" charset="0"/>
                <a:cs typeface="Times New Roman" panose="02020603050405020304" pitchFamily="18" charset="0"/>
              </a:rPr>
              <a:t>      administration.</a:t>
            </a:r>
          </a:p>
          <a:p>
            <a:pPr marL="0" algn="just" fontAlgn="t">
              <a:lnSpc>
                <a:spcPct val="150000"/>
              </a:lnSpc>
              <a:spcBef>
                <a:spcPts val="0"/>
              </a:spcBef>
            </a:pPr>
            <a:r>
              <a:rPr lang="en-US" sz="2200" dirty="0">
                <a:solidFill>
                  <a:srgbClr val="000000"/>
                </a:solidFill>
                <a:latin typeface="Times New Roman" panose="02020603050405020304" pitchFamily="18" charset="0"/>
                <a:cs typeface="Times New Roman" panose="02020603050405020304" pitchFamily="18" charset="0"/>
              </a:rPr>
              <a:t>We have also learned, the political ideals &amp; condition of welfare state in</a:t>
            </a:r>
          </a:p>
          <a:p>
            <a:pPr marL="0" indent="0" algn="just" fontAlgn="t">
              <a:lnSpc>
                <a:spcPct val="150000"/>
              </a:lnSpc>
              <a:spcBef>
                <a:spcPts val="0"/>
              </a:spcBef>
              <a:buNone/>
            </a:pPr>
            <a:r>
              <a:rPr lang="en-US" sz="2200" dirty="0">
                <a:solidFill>
                  <a:srgbClr val="000000"/>
                </a:solidFill>
                <a:latin typeface="Times New Roman" panose="02020603050405020304" pitchFamily="18" charset="0"/>
                <a:cs typeface="Times New Roman" panose="02020603050405020304" pitchFamily="18" charset="0"/>
              </a:rPr>
              <a:t>     Ancient India.</a:t>
            </a: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F1CC749F-2471-4342-B0CF-251B6A8DC0A9}"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dirty="0"/>
          </a:p>
        </p:txBody>
      </p:sp>
      <p:sp>
        <p:nvSpPr>
          <p:cNvPr id="7" name="Title 1"/>
          <p:cNvSpPr txBox="1">
            <a:spLocks/>
          </p:cNvSpPr>
          <p:nvPr/>
        </p:nvSpPr>
        <p:spPr>
          <a:xfrm>
            <a:off x="1346202" y="6252"/>
            <a:ext cx="7797798" cy="80996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Recap</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5485430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5105400"/>
          </a:xfrm>
        </p:spPr>
        <p:txBody>
          <a:bodyPr>
            <a:normAutofit/>
          </a:bodyPr>
          <a:lstStyle/>
          <a:p>
            <a:pPr algn="just"/>
            <a:r>
              <a:rPr lang="en-US" sz="2000" dirty="0">
                <a:latin typeface="Times New Roman" panose="02020603050405020304" pitchFamily="18" charset="0"/>
                <a:cs typeface="Times New Roman" panose="02020603050405020304" pitchFamily="18" charset="0"/>
              </a:rPr>
              <a:t>Which period called the proto-feudal polity period? </a:t>
            </a:r>
          </a:p>
          <a:p>
            <a:pPr marL="0" indent="0" algn="just">
              <a:buNone/>
            </a:pPr>
            <a:r>
              <a:rPr lang="en-US" sz="2000" dirty="0">
                <a:latin typeface="Times New Roman" panose="02020603050405020304" pitchFamily="18" charset="0"/>
                <a:cs typeface="Times New Roman" panose="02020603050405020304" pitchFamily="18" charset="0"/>
              </a:rPr>
              <a:t>       A.	Maurya </a:t>
            </a:r>
          </a:p>
          <a:p>
            <a:pPr marL="0" indent="0" algn="just">
              <a:buNone/>
            </a:pPr>
            <a:r>
              <a:rPr lang="en-US" sz="2000" dirty="0">
                <a:latin typeface="Times New Roman" panose="02020603050405020304" pitchFamily="18" charset="0"/>
                <a:cs typeface="Times New Roman" panose="02020603050405020304" pitchFamily="18" charset="0"/>
              </a:rPr>
              <a:t>       B.	Gupta</a:t>
            </a:r>
          </a:p>
          <a:p>
            <a:pPr marL="0" indent="0" algn="just">
              <a:buNone/>
            </a:pPr>
            <a:r>
              <a:rPr lang="en-US" sz="2000" dirty="0">
                <a:latin typeface="Times New Roman" panose="02020603050405020304" pitchFamily="18" charset="0"/>
                <a:cs typeface="Times New Roman" panose="02020603050405020304" pitchFamily="18" charset="0"/>
              </a:rPr>
              <a:t>       C.	Vedic </a:t>
            </a:r>
          </a:p>
          <a:p>
            <a:pPr marL="0" indent="0" algn="just">
              <a:buNone/>
            </a:pPr>
            <a:r>
              <a:rPr lang="en-US" sz="2000" dirty="0">
                <a:latin typeface="Times New Roman" panose="02020603050405020304" pitchFamily="18" charset="0"/>
                <a:cs typeface="Times New Roman" panose="02020603050405020304" pitchFamily="18" charset="0"/>
              </a:rPr>
              <a:t>       D.	Harappan </a:t>
            </a:r>
            <a:endParaRPr lang="en-US" sz="2000" b="1"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Which one is not the part of condition of welfare of state in Ancient India?</a:t>
            </a:r>
          </a:p>
          <a:p>
            <a:pPr marL="0" indent="0" algn="just">
              <a:buNone/>
            </a:pP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 Judiciary </a:t>
            </a:r>
          </a:p>
          <a:p>
            <a:pPr marL="0" indent="0" algn="just">
              <a:buNone/>
            </a:pPr>
            <a:r>
              <a:rPr lang="en-US" sz="2000" dirty="0">
                <a:latin typeface="Times New Roman" panose="02020603050405020304" pitchFamily="18" charset="0"/>
                <a:cs typeface="Times New Roman" panose="02020603050405020304" pitchFamily="18" charset="0"/>
              </a:rPr>
              <a:t>        B.  Nationalism </a:t>
            </a:r>
          </a:p>
          <a:p>
            <a:pPr marL="0" indent="0" algn="just">
              <a:buNone/>
            </a:pPr>
            <a:r>
              <a:rPr lang="en-US" sz="2000" dirty="0">
                <a:latin typeface="Times New Roman" panose="02020603050405020304" pitchFamily="18" charset="0"/>
                <a:cs typeface="Times New Roman" panose="02020603050405020304" pitchFamily="18" charset="0"/>
              </a:rPr>
              <a:t>        C.  Secularism </a:t>
            </a:r>
          </a:p>
          <a:p>
            <a:pPr marL="0" indent="0" algn="just">
              <a:buNone/>
            </a:pPr>
            <a:r>
              <a:rPr lang="en-US" sz="2000" dirty="0">
                <a:latin typeface="Times New Roman" panose="02020603050405020304" pitchFamily="18" charset="0"/>
                <a:cs typeface="Times New Roman" panose="02020603050405020304" pitchFamily="18" charset="0"/>
              </a:rPr>
              <a:t>        D.  Independence</a:t>
            </a:r>
          </a:p>
          <a:p>
            <a:pPr algn="just"/>
            <a:r>
              <a:rPr lang="en-US" sz="2000" dirty="0">
                <a:latin typeface="Times New Roman" panose="02020603050405020304" pitchFamily="18" charset="0"/>
                <a:cs typeface="Times New Roman" panose="02020603050405020304" pitchFamily="18" charset="0"/>
              </a:rPr>
              <a:t>Amātya was the minister in the Mauryan Darbar.</a:t>
            </a:r>
          </a:p>
          <a:p>
            <a:pPr marL="0" indent="0" algn="just">
              <a:buNone/>
            </a:pPr>
            <a:r>
              <a:rPr lang="en-US" sz="2000" dirty="0">
                <a:latin typeface="Times New Roman" panose="02020603050405020304" pitchFamily="18" charset="0"/>
                <a:cs typeface="Times New Roman" panose="02020603050405020304" pitchFamily="18" charset="0"/>
              </a:rPr>
              <a:t>      A.  True</a:t>
            </a:r>
          </a:p>
          <a:p>
            <a:pPr marL="0" indent="0" algn="just">
              <a:buNone/>
            </a:pPr>
            <a:r>
              <a:rPr lang="en-US" sz="2000" dirty="0">
                <a:latin typeface="Times New Roman" panose="02020603050405020304" pitchFamily="18" charset="0"/>
                <a:cs typeface="Times New Roman" panose="02020603050405020304" pitchFamily="18" charset="0"/>
              </a:rPr>
              <a:t>      B.  False</a:t>
            </a:r>
          </a:p>
          <a:p>
            <a:pPr algn="just"/>
            <a:endParaRPr lang="en-US" sz="2000" dirty="0">
              <a:latin typeface="Times New Roman" panose="02020603050405020304" pitchFamily="18"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592A8957-20F2-4F3F-BB64-CDACC22EC885}" type="datetime1">
              <a:rPr lang="en-US" smtClean="0"/>
              <a:t>1/27/2025</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Daily Quiz</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0867738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5105400"/>
          </a:xfrm>
        </p:spPr>
        <p:txBody>
          <a:bodyPr>
            <a:normAutofit/>
          </a:bodyPr>
          <a:lstStyle/>
          <a:p>
            <a:pPr algn="just"/>
            <a:r>
              <a:rPr lang="en-US" sz="2000" dirty="0">
                <a:latin typeface="Times New Roman" panose="02020603050405020304" pitchFamily="18" charset="0"/>
                <a:cs typeface="Times New Roman" panose="02020603050405020304" pitchFamily="18" charset="0"/>
              </a:rPr>
              <a:t>According to Arthashastra of Kautila, what is Dandanīti?</a:t>
            </a:r>
          </a:p>
          <a:p>
            <a:pPr marL="0" indent="0" algn="just">
              <a:buNone/>
            </a:pPr>
            <a:r>
              <a:rPr lang="en-US" sz="2000" dirty="0">
                <a:latin typeface="Times New Roman" panose="02020603050405020304" pitchFamily="18" charset="0"/>
                <a:cs typeface="Times New Roman" panose="02020603050405020304" pitchFamily="18" charset="0"/>
              </a:rPr>
              <a:t>      A.	The code of conduct of Amatya</a:t>
            </a:r>
          </a:p>
          <a:p>
            <a:pPr marL="0" indent="0" algn="just">
              <a:buNone/>
            </a:pPr>
            <a:r>
              <a:rPr lang="en-US" sz="2000" dirty="0">
                <a:latin typeface="Times New Roman" panose="02020603050405020304" pitchFamily="18" charset="0"/>
                <a:cs typeface="Times New Roman" panose="02020603050405020304" pitchFamily="18" charset="0"/>
              </a:rPr>
              <a:t>      B.	The administration of force</a:t>
            </a:r>
          </a:p>
          <a:p>
            <a:pPr marL="0" indent="0" algn="just">
              <a:buNone/>
            </a:pPr>
            <a:r>
              <a:rPr lang="en-US" sz="2000" dirty="0">
                <a:latin typeface="Times New Roman" panose="02020603050405020304" pitchFamily="18" charset="0"/>
                <a:cs typeface="Times New Roman" panose="02020603050405020304" pitchFamily="18" charset="0"/>
              </a:rPr>
              <a:t>      C.	The conduct of kings</a:t>
            </a:r>
          </a:p>
          <a:p>
            <a:pPr marL="0" indent="0" algn="just">
              <a:buNone/>
            </a:pPr>
            <a:r>
              <a:rPr lang="en-US" sz="2000" dirty="0">
                <a:latin typeface="Times New Roman" panose="02020603050405020304" pitchFamily="18" charset="0"/>
                <a:cs typeface="Times New Roman" panose="02020603050405020304" pitchFamily="18" charset="0"/>
              </a:rPr>
              <a:t>      D.	The essence of Politics</a:t>
            </a:r>
          </a:p>
          <a:p>
            <a:pPr algn="just"/>
            <a:r>
              <a:rPr lang="en-US" sz="2000" dirty="0">
                <a:latin typeface="Times New Roman" panose="02020603050405020304" pitchFamily="18" charset="0"/>
                <a:cs typeface="Times New Roman" panose="02020603050405020304" pitchFamily="18" charset="0"/>
              </a:rPr>
              <a:t>"Where the land is kingless die cloud, lightning wreathed and loud voiced, gives no rain to the earth”, is described about _____.</a:t>
            </a:r>
          </a:p>
          <a:p>
            <a:pPr marL="0" indent="0" algn="just">
              <a:buNone/>
            </a:pPr>
            <a:r>
              <a:rPr lang="en-US" sz="2000" dirty="0">
                <a:latin typeface="Times New Roman" panose="02020603050405020304" pitchFamily="18" charset="0"/>
                <a:cs typeface="Times New Roman" panose="02020603050405020304" pitchFamily="18" charset="0"/>
              </a:rPr>
              <a:t>      A.	Administration of any state </a:t>
            </a:r>
          </a:p>
          <a:p>
            <a:pPr marL="0" indent="0" algn="just">
              <a:buNone/>
            </a:pPr>
            <a:r>
              <a:rPr lang="en-US" sz="2000" dirty="0">
                <a:latin typeface="Times New Roman" panose="02020603050405020304" pitchFamily="18" charset="0"/>
                <a:cs typeface="Times New Roman" panose="02020603050405020304" pitchFamily="18" charset="0"/>
              </a:rPr>
              <a:t>      B.	Mantrina </a:t>
            </a:r>
          </a:p>
          <a:p>
            <a:pPr marL="0" indent="0" algn="just">
              <a:buNone/>
            </a:pPr>
            <a:r>
              <a:rPr lang="en-US" sz="2000" dirty="0">
                <a:latin typeface="Times New Roman" panose="02020603050405020304" pitchFamily="18" charset="0"/>
                <a:cs typeface="Times New Roman" panose="02020603050405020304" pitchFamily="18" charset="0"/>
              </a:rPr>
              <a:t>      C.	Political ideals in ancient India</a:t>
            </a:r>
          </a:p>
          <a:p>
            <a:pPr marL="0" indent="0" algn="just">
              <a:buNone/>
            </a:pPr>
            <a:r>
              <a:rPr lang="en-US" sz="2000" dirty="0">
                <a:latin typeface="Times New Roman" panose="02020603050405020304" pitchFamily="18" charset="0"/>
                <a:cs typeface="Times New Roman" panose="02020603050405020304" pitchFamily="18" charset="0"/>
              </a:rPr>
              <a:t>      D.	Kingship </a:t>
            </a:r>
          </a:p>
          <a:p>
            <a:pPr algn="just"/>
            <a:r>
              <a:rPr lang="en-US" sz="2000" dirty="0">
                <a:latin typeface="Times New Roman" panose="02020603050405020304" pitchFamily="18" charset="0"/>
                <a:cs typeface="Times New Roman" panose="02020603050405020304" pitchFamily="18" charset="0"/>
              </a:rPr>
              <a:t>Priest was not the member of mantrina during Mauryan period.</a:t>
            </a:r>
          </a:p>
          <a:p>
            <a:pPr marL="0" indent="0" algn="just">
              <a:buNone/>
            </a:pPr>
            <a:r>
              <a:rPr lang="en-US" sz="2000" dirty="0">
                <a:latin typeface="Times New Roman" panose="02020603050405020304" pitchFamily="18" charset="0"/>
                <a:cs typeface="Times New Roman" panose="02020603050405020304" pitchFamily="18" charset="0"/>
              </a:rPr>
              <a:t>      A. True</a:t>
            </a:r>
          </a:p>
          <a:p>
            <a:pPr marL="0" indent="0" algn="just">
              <a:buNone/>
            </a:pPr>
            <a:r>
              <a:rPr lang="en-US" sz="2000" dirty="0">
                <a:latin typeface="Times New Roman" panose="02020603050405020304" pitchFamily="18" charset="0"/>
                <a:cs typeface="Times New Roman" panose="02020603050405020304" pitchFamily="18" charset="0"/>
              </a:rPr>
              <a:t>      B. False</a:t>
            </a:r>
          </a:p>
          <a:p>
            <a:pPr algn="just"/>
            <a:endParaRPr lang="en-US" sz="2000" dirty="0">
              <a:latin typeface="Times New Roman" panose="02020603050405020304" pitchFamily="18"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4ED99E64-AA02-4819-8B1A-8FF47B9DBEA5}" type="datetime1">
              <a:rPr lang="en-US" smtClean="0"/>
              <a:t>1/27/2025</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Daily Quiz</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0633296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5257800"/>
          </a:xfrm>
        </p:spPr>
        <p:txBody>
          <a:bodyPr>
            <a:normAutofit/>
          </a:bodyPr>
          <a:lstStyle/>
          <a:p>
            <a:pPr algn="just"/>
            <a:r>
              <a:rPr lang="en-US" sz="2000" dirty="0">
                <a:latin typeface="Times New Roman" panose="02020603050405020304" pitchFamily="18" charset="0"/>
                <a:cs typeface="Times New Roman" panose="02020603050405020304" pitchFamily="18" charset="0"/>
              </a:rPr>
              <a:t>What is ‘mahāmātras’ mentioned in the Kautila’s Arthashāstra?</a:t>
            </a:r>
          </a:p>
          <a:p>
            <a:pPr marL="0" indent="0" algn="just">
              <a:buNone/>
            </a:pPr>
            <a:r>
              <a:rPr lang="en-US" sz="2000" dirty="0">
                <a:latin typeface="Times New Roman" panose="02020603050405020304" pitchFamily="18" charset="0"/>
                <a:cs typeface="Times New Roman" panose="02020603050405020304" pitchFamily="18" charset="0"/>
              </a:rPr>
              <a:t>      A.	Tirthas </a:t>
            </a:r>
          </a:p>
          <a:p>
            <a:pPr marL="0" indent="0" algn="just">
              <a:buNone/>
            </a:pPr>
            <a:r>
              <a:rPr lang="en-US" sz="2000" dirty="0">
                <a:latin typeface="Times New Roman" panose="02020603050405020304" pitchFamily="18" charset="0"/>
                <a:cs typeface="Times New Roman" panose="02020603050405020304" pitchFamily="18" charset="0"/>
              </a:rPr>
              <a:t>      B.	Amātya</a:t>
            </a:r>
          </a:p>
          <a:p>
            <a:pPr marL="0" indent="0" algn="just">
              <a:buNone/>
            </a:pPr>
            <a:r>
              <a:rPr lang="en-US" sz="2000" dirty="0">
                <a:latin typeface="Times New Roman" panose="02020603050405020304" pitchFamily="18" charset="0"/>
                <a:cs typeface="Times New Roman" panose="02020603050405020304" pitchFamily="18" charset="0"/>
              </a:rPr>
              <a:t>      C.	Adhyaksas</a:t>
            </a:r>
          </a:p>
          <a:p>
            <a:pPr marL="0" indent="0" algn="just">
              <a:buNone/>
            </a:pPr>
            <a:r>
              <a:rPr lang="en-US" sz="2000" dirty="0">
                <a:latin typeface="Times New Roman" panose="02020603050405020304" pitchFamily="18" charset="0"/>
                <a:cs typeface="Times New Roman" panose="02020603050405020304" pitchFamily="18" charset="0"/>
              </a:rPr>
              <a:t>      D.	Yogakshema</a:t>
            </a:r>
          </a:p>
          <a:p>
            <a:pPr algn="just"/>
            <a:r>
              <a:rPr lang="en-US" sz="2000" dirty="0">
                <a:latin typeface="Times New Roman" panose="02020603050405020304" pitchFamily="18" charset="0"/>
                <a:cs typeface="Times New Roman" panose="02020603050405020304" pitchFamily="18" charset="0"/>
              </a:rPr>
              <a:t>What is Dharmasthīya in the Mauryan state?</a:t>
            </a:r>
          </a:p>
          <a:p>
            <a:pPr marL="0" indent="0" algn="just">
              <a:buNone/>
            </a:pPr>
            <a:r>
              <a:rPr lang="en-US" sz="2000" dirty="0">
                <a:latin typeface="Times New Roman" panose="02020603050405020304" pitchFamily="18" charset="0"/>
                <a:cs typeface="Times New Roman" panose="02020603050405020304" pitchFamily="18" charset="0"/>
              </a:rPr>
              <a:t>      A.	Court deal with a large number of economic crimes</a:t>
            </a:r>
          </a:p>
          <a:p>
            <a:pPr marL="0" indent="0" algn="just">
              <a:buNone/>
            </a:pPr>
            <a:r>
              <a:rPr lang="en-US" sz="2000" dirty="0">
                <a:latin typeface="Times New Roman" panose="02020603050405020304" pitchFamily="18" charset="0"/>
                <a:cs typeface="Times New Roman" panose="02020603050405020304" pitchFamily="18" charset="0"/>
              </a:rPr>
              <a:t>      B.	Criminal Court</a:t>
            </a:r>
          </a:p>
          <a:p>
            <a:pPr marL="0" indent="0" algn="just">
              <a:buNone/>
            </a:pPr>
            <a:r>
              <a:rPr lang="en-US" sz="2000" dirty="0">
                <a:latin typeface="Times New Roman" panose="02020603050405020304" pitchFamily="18" charset="0"/>
                <a:cs typeface="Times New Roman" panose="02020603050405020304" pitchFamily="18" charset="0"/>
              </a:rPr>
              <a:t>      C.	Civil court </a:t>
            </a:r>
          </a:p>
          <a:p>
            <a:pPr marL="0" indent="0" algn="just">
              <a:buNone/>
            </a:pPr>
            <a:r>
              <a:rPr lang="en-US" sz="2000" dirty="0">
                <a:latin typeface="Times New Roman" panose="02020603050405020304" pitchFamily="18" charset="0"/>
                <a:cs typeface="Times New Roman" panose="02020603050405020304" pitchFamily="18" charset="0"/>
              </a:rPr>
              <a:t>      D.	Welfare organisation of Widow and orphan child</a:t>
            </a:r>
          </a:p>
          <a:p>
            <a:pPr algn="just"/>
            <a:r>
              <a:rPr lang="en-US" sz="2000" dirty="0">
                <a:latin typeface="Times New Roman" panose="02020603050405020304" pitchFamily="18" charset="0"/>
                <a:cs typeface="Times New Roman" panose="02020603050405020304" pitchFamily="18" charset="0"/>
              </a:rPr>
              <a:t>Arthashastra was written by Kautilya.</a:t>
            </a:r>
          </a:p>
          <a:p>
            <a:pPr marL="0" indent="0" algn="just">
              <a:buNone/>
            </a:pPr>
            <a:r>
              <a:rPr lang="en-US" sz="2000" dirty="0">
                <a:latin typeface="Times New Roman" panose="02020603050405020304" pitchFamily="18" charset="0"/>
                <a:cs typeface="Times New Roman" panose="02020603050405020304" pitchFamily="18" charset="0"/>
              </a:rPr>
              <a:t>      A. True</a:t>
            </a:r>
          </a:p>
          <a:p>
            <a:pPr marL="0" indent="0" algn="just">
              <a:buNone/>
            </a:pPr>
            <a:r>
              <a:rPr lang="en-US" sz="2000" dirty="0">
                <a:latin typeface="Times New Roman" panose="02020603050405020304" pitchFamily="18" charset="0"/>
                <a:cs typeface="Times New Roman" panose="02020603050405020304" pitchFamily="18" charset="0"/>
              </a:rPr>
              <a:t>      B. False</a:t>
            </a:r>
          </a:p>
          <a:p>
            <a:pPr algn="just"/>
            <a:endParaRPr lang="en-US" sz="2000" dirty="0">
              <a:latin typeface="Times New Roman" panose="02020603050405020304" pitchFamily="18"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2A46D91F-6A96-4A4F-AB44-5F0B610B9149}" type="datetime1">
              <a:rPr lang="en-US" smtClean="0"/>
              <a:t>1/27/2025</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Daily Quiz</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1921132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66800"/>
            <a:ext cx="8229600" cy="5029200"/>
          </a:xfrm>
        </p:spPr>
        <p:txBody>
          <a:bodyPr>
            <a:normAutofit/>
          </a:bodyPr>
          <a:lstStyle/>
          <a:p>
            <a:pPr algn="just">
              <a:lnSpc>
                <a:spcPct val="150000"/>
              </a:lnSpc>
            </a:pPr>
            <a:r>
              <a:rPr lang="en-US" sz="2200" dirty="0">
                <a:latin typeface="Times New Roman" panose="02020603050405020304" pitchFamily="18" charset="0"/>
                <a:cs typeface="Times New Roman" panose="02020603050405020304" pitchFamily="18" charset="0"/>
              </a:rPr>
              <a:t>What were the Conditions of the Welfare of Societies in ancient India?</a:t>
            </a:r>
          </a:p>
          <a:p>
            <a:pPr algn="just">
              <a:lnSpc>
                <a:spcPct val="150000"/>
              </a:lnSpc>
            </a:pPr>
            <a:r>
              <a:rPr lang="en-US" sz="2200" dirty="0">
                <a:latin typeface="Times New Roman" panose="02020603050405020304" pitchFamily="18" charset="0"/>
                <a:cs typeface="Times New Roman" panose="02020603050405020304" pitchFamily="18" charset="0"/>
              </a:rPr>
              <a:t>What were Political Ideals in Ancient India?</a:t>
            </a:r>
          </a:p>
          <a:p>
            <a:pPr algn="just">
              <a:lnSpc>
                <a:spcPct val="150000"/>
              </a:lnSpc>
            </a:pPr>
            <a:r>
              <a:rPr lang="en-US" sz="2200" dirty="0">
                <a:latin typeface="Times New Roman" panose="02020603050405020304" pitchFamily="18" charset="0"/>
                <a:cs typeface="Times New Roman" panose="02020603050405020304" pitchFamily="18" charset="0"/>
              </a:rPr>
              <a:t>Explain the four branches of Knowledge prescribed in Arthasastra. </a:t>
            </a:r>
          </a:p>
          <a:p>
            <a:pPr marL="0" indent="0" algn="just">
              <a:buNone/>
            </a:pPr>
            <a:r>
              <a:rPr lang="en-US" sz="2200" dirty="0">
                <a:latin typeface="Times New Roman" panose="02020603050405020304" pitchFamily="18" charset="0"/>
                <a:cs typeface="Times New Roman" panose="02020603050405020304" pitchFamily="18" charset="0"/>
              </a:rPr>
              <a:t>          </a:t>
            </a:r>
            <a:endParaRPr lang="en-US" dirty="0"/>
          </a:p>
        </p:txBody>
      </p:sp>
      <p:sp>
        <p:nvSpPr>
          <p:cNvPr id="4" name="Date Placeholder 3"/>
          <p:cNvSpPr>
            <a:spLocks noGrp="1"/>
          </p:cNvSpPr>
          <p:nvPr>
            <p:ph type="dt" sz="half" idx="10"/>
          </p:nvPr>
        </p:nvSpPr>
        <p:spPr/>
        <p:txBody>
          <a:bodyPr/>
          <a:lstStyle/>
          <a:p>
            <a:fld id="{6A9545D9-317F-4B12-8183-41137B0AD420}" type="datetime1">
              <a:rPr lang="en-US" smtClean="0"/>
              <a:t>1/27/2025</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Weekly Assignment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42831224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20165"/>
          </a:xfrm>
        </p:spPr>
        <p:txBody>
          <a:bodyPr>
            <a:noAutofit/>
          </a:bodyPr>
          <a:lstStyle/>
          <a:p>
            <a:pPr marL="0" fontAlgn="t">
              <a:spcBef>
                <a:spcPts val="0"/>
              </a:spcBef>
            </a:pPr>
            <a:r>
              <a:rPr lang="en-IN" sz="2200" b="1" dirty="0">
                <a:solidFill>
                  <a:srgbClr val="FFFFFF"/>
                </a:solidFill>
                <a:latin typeface="Times New Roman" panose="02020603050405020304" pitchFamily="18" charset="0"/>
                <a:cs typeface="Times New Roman" panose="02020603050405020304" pitchFamily="18" charset="0"/>
              </a:rPr>
              <a:t>Different theories of society formation in Ancient India</a:t>
            </a:r>
            <a:endParaRPr lang="en-IN" sz="1800" dirty="0">
              <a:latin typeface="Arial" panose="020B0604020202020204" pitchFamily="34" charset="0"/>
            </a:endParaRPr>
          </a:p>
          <a:p>
            <a:pPr marL="0" algn="just" fontAlgn="t">
              <a:lnSpc>
                <a:spcPct val="150000"/>
              </a:lnSpc>
              <a:spcBef>
                <a:spcPts val="0"/>
              </a:spcBef>
            </a:pPr>
            <a:r>
              <a:rPr lang="en-US" sz="2200" dirty="0">
                <a:solidFill>
                  <a:srgbClr val="000000"/>
                </a:solidFill>
                <a:latin typeface="Times New Roman" panose="02020603050405020304" pitchFamily="18" charset="0"/>
                <a:cs typeface="Times New Roman" panose="02020603050405020304" pitchFamily="18" charset="0"/>
              </a:rPr>
              <a:t>Basic Knowledge of Indian Society. </a:t>
            </a:r>
          </a:p>
          <a:p>
            <a:pPr marL="0" algn="just" fontAlgn="t">
              <a:lnSpc>
                <a:spcPct val="150000"/>
              </a:lnSpc>
              <a:spcBef>
                <a:spcPts val="0"/>
              </a:spcBef>
            </a:pPr>
            <a:r>
              <a:rPr lang="en-US" sz="2200" dirty="0">
                <a:solidFill>
                  <a:srgbClr val="000000"/>
                </a:solidFill>
                <a:latin typeface="Times New Roman" panose="02020603050405020304" pitchFamily="18" charset="0"/>
                <a:cs typeface="Times New Roman" panose="02020603050405020304" pitchFamily="18" charset="0"/>
              </a:rPr>
              <a:t>Knowledge of Vedas </a:t>
            </a:r>
          </a:p>
          <a:p>
            <a:pPr marL="0" algn="just" fontAlgn="t">
              <a:lnSpc>
                <a:spcPct val="150000"/>
              </a:lnSpc>
              <a:spcBef>
                <a:spcPts val="0"/>
              </a:spcBef>
            </a:pPr>
            <a:r>
              <a:rPr lang="en-US" sz="2200" dirty="0">
                <a:solidFill>
                  <a:srgbClr val="000000"/>
                </a:solidFill>
                <a:latin typeface="Times New Roman" panose="02020603050405020304" pitchFamily="18" charset="0"/>
                <a:cs typeface="Times New Roman" panose="02020603050405020304" pitchFamily="18" charset="0"/>
              </a:rPr>
              <a:t>Knowledge of Manusmriti</a:t>
            </a:r>
          </a:p>
          <a:p>
            <a:pPr marL="0" algn="just" fontAlgn="t">
              <a:lnSpc>
                <a:spcPct val="150000"/>
              </a:lnSpc>
              <a:spcBef>
                <a:spcPts val="0"/>
              </a:spcBef>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EFCB5AA2-D4E2-46CF-8C06-F17E46E5E990}"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Prerequisite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7269736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marL="0" fontAlgn="t">
              <a:spcBef>
                <a:spcPts val="0"/>
              </a:spcBef>
            </a:pPr>
            <a:r>
              <a:rPr lang="en-US" sz="2200" b="1" dirty="0">
                <a:solidFill>
                  <a:srgbClr val="FFFFFF"/>
                </a:solidFill>
                <a:latin typeface="Times New Roman" panose="02020603050405020304" pitchFamily="18" charset="0"/>
                <a:cs typeface="Times New Roman" panose="02020603050405020304" pitchFamily="18" charset="0"/>
              </a:rPr>
              <a:t>To study the different theories of the formation of society</a:t>
            </a:r>
            <a:endParaRPr lang="en-IN" sz="1800" dirty="0">
              <a:latin typeface="Arial" panose="020B0604020202020204" pitchFamily="34" charset="0"/>
            </a:endParaRPr>
          </a:p>
          <a:p>
            <a:pPr fontAlgn="t"/>
            <a:r>
              <a:rPr lang="en-US" sz="2200" dirty="0">
                <a:latin typeface="Times New Roman" panose="02020603050405020304" pitchFamily="18" charset="0"/>
                <a:cs typeface="Times New Roman" panose="02020603050405020304" pitchFamily="18" charset="0"/>
              </a:rPr>
              <a:t>To understand the seven limbs of the state and the society in ancient India. </a:t>
            </a:r>
          </a:p>
          <a:p>
            <a:pPr fontAlgn="t"/>
            <a:r>
              <a:rPr lang="en-US" sz="2200" dirty="0">
                <a:latin typeface="Times New Roman" panose="02020603050405020304" pitchFamily="18" charset="0"/>
                <a:cs typeface="Times New Roman" panose="02020603050405020304" pitchFamily="18" charset="0"/>
              </a:rPr>
              <a:t>To study the Purusartha</a:t>
            </a:r>
            <a:r>
              <a:rPr lang="en-IN" sz="2200" dirty="0">
                <a:latin typeface="Times New Roman" panose="02020603050405020304" pitchFamily="18" charset="0"/>
                <a:cs typeface="Times New Roman" panose="02020603050405020304" pitchFamily="18" charset="0"/>
              </a:rPr>
              <a:t> and</a:t>
            </a:r>
            <a:r>
              <a:rPr lang="en-US" sz="2200" dirty="0">
                <a:latin typeface="Times New Roman" panose="02020603050405020304" pitchFamily="18" charset="0"/>
                <a:cs typeface="Times New Roman" panose="02020603050405020304" pitchFamily="18" charset="0"/>
              </a:rPr>
              <a:t> the Varnashrama system </a:t>
            </a:r>
            <a:endParaRPr lang="en-IN" sz="2200" dirty="0">
              <a:latin typeface="Times New Roman" panose="02020603050405020304" pitchFamily="18" charset="0"/>
              <a:cs typeface="Times New Roman" panose="02020603050405020304" pitchFamily="18" charset="0"/>
            </a:endParaRPr>
          </a:p>
          <a:p>
            <a:pPr fontAlgn="t"/>
            <a:r>
              <a:rPr lang="en-US" sz="2200" dirty="0">
                <a:latin typeface="Times New Roman" panose="02020603050405020304" pitchFamily="18" charset="0"/>
                <a:cs typeface="Times New Roman" panose="02020603050405020304" pitchFamily="18" charset="0"/>
              </a:rPr>
              <a:t>To </a:t>
            </a:r>
            <a:r>
              <a:rPr lang="en-IN" sz="2200" dirty="0">
                <a:latin typeface="Times New Roman" panose="02020603050405020304" pitchFamily="18" charset="0"/>
                <a:cs typeface="Times New Roman" panose="02020603050405020304" pitchFamily="18" charset="0"/>
              </a:rPr>
              <a:t>study the Ashrama or the stage of life system and </a:t>
            </a:r>
            <a:r>
              <a:rPr lang="en-US" sz="2200" dirty="0">
                <a:latin typeface="Times New Roman" panose="02020603050405020304" pitchFamily="18" charset="0"/>
                <a:cs typeface="Times New Roman" panose="02020603050405020304" pitchFamily="18" charset="0"/>
              </a:rPr>
              <a:t>Marriage.</a:t>
            </a:r>
            <a:endParaRPr lang="en-US" dirty="0"/>
          </a:p>
        </p:txBody>
      </p:sp>
      <p:sp>
        <p:nvSpPr>
          <p:cNvPr id="4" name="Date Placeholder 3"/>
          <p:cNvSpPr>
            <a:spLocks noGrp="1"/>
          </p:cNvSpPr>
          <p:nvPr>
            <p:ph type="dt" sz="half" idx="10"/>
          </p:nvPr>
        </p:nvSpPr>
        <p:spPr/>
        <p:txBody>
          <a:bodyPr/>
          <a:lstStyle/>
          <a:p>
            <a:fld id="{AA949984-2CFE-44E7-AB12-05DA01D2296A}" type="datetime1">
              <a:rPr lang="en-US" smtClean="0"/>
              <a:t>1/27/2025</a:t>
            </a:fld>
            <a:endParaRPr lang="en-US"/>
          </a:p>
        </p:txBody>
      </p:sp>
      <p:sp>
        <p:nvSpPr>
          <p:cNvPr id="5" name="Footer Placeholder 4"/>
          <p:cNvSpPr>
            <a:spLocks noGrp="1"/>
          </p:cNvSpPr>
          <p:nvPr>
            <p:ph type="ftr" sz="quarter" idx="11"/>
          </p:nvPr>
        </p:nvSpPr>
        <p:spPr>
          <a:xfrm>
            <a:off x="1524000" y="6356350"/>
            <a:ext cx="6629400" cy="365125"/>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dirty="0"/>
          </a:p>
        </p:txBody>
      </p:sp>
      <p:sp>
        <p:nvSpPr>
          <p:cNvPr id="7" name="Title 1"/>
          <p:cNvSpPr txBox="1">
            <a:spLocks/>
          </p:cNvSpPr>
          <p:nvPr/>
        </p:nvSpPr>
        <p:spPr>
          <a:xfrm>
            <a:off x="1371600" y="-1016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Topic Objective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935209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1"/>
            <a:ext cx="8534400" cy="5441950"/>
          </a:xfrm>
        </p:spPr>
        <p:txBody>
          <a:bodyPr>
            <a:noAutofit/>
          </a:bodyPr>
          <a:lstStyle/>
          <a:p>
            <a:pPr marL="0" indent="0" algn="just">
              <a:lnSpc>
                <a:spcPct val="150000"/>
              </a:lnSpc>
              <a:buNone/>
            </a:pPr>
            <a:r>
              <a:rPr lang="en-US" sz="2200" dirty="0">
                <a:latin typeface="Times New Roman" panose="02020603050405020304" pitchFamily="18" charset="0"/>
                <a:cs typeface="Times New Roman" panose="02020603050405020304" pitchFamily="18" charset="0"/>
              </a:rPr>
              <a:t> At the end of this course students will able to: </a:t>
            </a:r>
          </a:p>
          <a:p>
            <a:pPr algn="just">
              <a:lnSpc>
                <a:spcPct val="150000"/>
              </a:lnSpc>
            </a:pPr>
            <a:r>
              <a:rPr lang="en-US" sz="2200" b="1" dirty="0">
                <a:latin typeface="Times New Roman" panose="02020603050405020304" pitchFamily="18" charset="0"/>
                <a:cs typeface="Times New Roman" panose="02020603050405020304" pitchFamily="18" charset="0"/>
              </a:rPr>
              <a:t>CO1: Understand the basic principles of thought process &amp; inference to identify the roots and details of some of the contemporary issues faced by our nation and try to locate possible solutions to these challenges by digging deep into our past.</a:t>
            </a:r>
          </a:p>
          <a:p>
            <a:pPr algn="just">
              <a:lnSpc>
                <a:spcPct val="150000"/>
              </a:lnSpc>
            </a:pPr>
            <a:r>
              <a:rPr lang="en-US" sz="2200" dirty="0">
                <a:latin typeface="Times New Roman" panose="02020603050405020304" pitchFamily="18" charset="0"/>
                <a:cs typeface="Times New Roman" panose="02020603050405020304" pitchFamily="18" charset="0"/>
              </a:rPr>
              <a:t>CO2: Illustrate the importance of our surroundings and encourage the students to contribute towards sustainable development.</a:t>
            </a:r>
          </a:p>
          <a:p>
            <a:pPr algn="just">
              <a:lnSpc>
                <a:spcPct val="150000"/>
              </a:lnSpc>
            </a:pPr>
            <a:r>
              <a:rPr lang="en-US" sz="2200" dirty="0">
                <a:latin typeface="Times New Roman" panose="02020603050405020304" pitchFamily="18" charset="0"/>
                <a:cs typeface="Times New Roman" panose="02020603050405020304" pitchFamily="18" charset="0"/>
              </a:rPr>
              <a:t>CO3: Interpret the issues related to ‘Indian’ culture, tradition,  &amp; its composite character.</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860B989-B7CB-49FC-823C-6C1DFC17AD15}" type="datetime1">
              <a:rPr lang="en-US" smtClean="0"/>
              <a:t>1/27/2025</a:t>
            </a:fld>
            <a:endParaRPr lang="en-US"/>
          </a:p>
        </p:txBody>
      </p:sp>
      <p:sp>
        <p:nvSpPr>
          <p:cNvPr id="5" name="Footer Placeholder 4"/>
          <p:cNvSpPr>
            <a:spLocks noGrp="1"/>
          </p:cNvSpPr>
          <p:nvPr>
            <p:ph type="ftr" sz="quarter" idx="11"/>
          </p:nvPr>
        </p:nvSpPr>
        <p:spPr>
          <a:xfrm>
            <a:off x="1600200" y="6356351"/>
            <a:ext cx="6248400" cy="365124"/>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
        <p:nvSpPr>
          <p:cNvPr id="7" name="Title 1"/>
          <p:cNvSpPr txBox="1">
            <a:spLocks/>
          </p:cNvSpPr>
          <p:nvPr/>
        </p:nvSpPr>
        <p:spPr>
          <a:xfrm>
            <a:off x="1346200" y="-1016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r>
              <a:rPr lang="en-US" dirty="0"/>
              <a:t>Course Outcome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599"/>
            <a:ext cx="8229600" cy="5105401"/>
          </a:xfrm>
        </p:spPr>
        <p:txBody>
          <a:bodyPr>
            <a:noAutofit/>
          </a:bodyPr>
          <a:lstStyle/>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D4A878CE-D573-4CA3-A4BA-868AD846798C}" type="datetime1">
              <a:rPr lang="en-US" smtClean="0"/>
              <a:t>1/27/2025</a:t>
            </a:fld>
            <a:endParaRPr lang="en-US"/>
          </a:p>
        </p:txBody>
      </p:sp>
      <p:sp>
        <p:nvSpPr>
          <p:cNvPr id="5" name="Footer Placeholder 4"/>
          <p:cNvSpPr>
            <a:spLocks noGrp="1"/>
          </p:cNvSpPr>
          <p:nvPr>
            <p:ph type="ftr" sz="quarter" idx="11"/>
          </p:nvPr>
        </p:nvSpPr>
        <p:spPr>
          <a:xfrm>
            <a:off x="1600200" y="6356351"/>
            <a:ext cx="6248400" cy="365124"/>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dirty="0"/>
          </a:p>
        </p:txBody>
      </p:sp>
      <p:sp>
        <p:nvSpPr>
          <p:cNvPr id="7" name="Title 1"/>
          <p:cNvSpPr txBox="1">
            <a:spLocks/>
          </p:cNvSpPr>
          <p:nvPr/>
        </p:nvSpPr>
        <p:spPr>
          <a:xfrm>
            <a:off x="1346200" y="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IN" dirty="0"/>
              <a:t>Topic Mapping </a:t>
            </a:r>
            <a:endParaRPr lang="en-US" dirty="0"/>
          </a:p>
        </p:txBody>
      </p:sp>
      <p:graphicFrame>
        <p:nvGraphicFramePr>
          <p:cNvPr id="8" name="Table 8">
            <a:extLst>
              <a:ext uri="{FF2B5EF4-FFF2-40B4-BE49-F238E27FC236}">
                <a16:creationId xmlns:a16="http://schemas.microsoft.com/office/drawing/2014/main" id="{406BFF8A-AE28-4C2A-AF76-98D96235B95B}"/>
              </a:ext>
            </a:extLst>
          </p:cNvPr>
          <p:cNvGraphicFramePr>
            <a:graphicFrameLocks noGrp="1"/>
          </p:cNvGraphicFramePr>
          <p:nvPr>
            <p:extLst>
              <p:ext uri="{D42A27DB-BD31-4B8C-83A1-F6EECF244321}">
                <p14:modId xmlns:p14="http://schemas.microsoft.com/office/powerpoint/2010/main" val="2534916647"/>
              </p:ext>
            </p:extLst>
          </p:nvPr>
        </p:nvGraphicFramePr>
        <p:xfrm>
          <a:off x="228600" y="838201"/>
          <a:ext cx="8747760" cy="2782329"/>
        </p:xfrm>
        <a:graphic>
          <a:graphicData uri="http://schemas.openxmlformats.org/drawingml/2006/table">
            <a:tbl>
              <a:tblPr firstRow="1" bandRow="1">
                <a:tableStyleId>{5C22544A-7EE6-4342-B048-85BDC9FD1C3A}</a:tableStyleId>
              </a:tblPr>
              <a:tblGrid>
                <a:gridCol w="867035">
                  <a:extLst>
                    <a:ext uri="{9D8B030D-6E8A-4147-A177-3AD203B41FA5}">
                      <a16:colId xmlns:a16="http://schemas.microsoft.com/office/drawing/2014/main" val="3036687944"/>
                    </a:ext>
                  </a:extLst>
                </a:gridCol>
                <a:gridCol w="6600565">
                  <a:extLst>
                    <a:ext uri="{9D8B030D-6E8A-4147-A177-3AD203B41FA5}">
                      <a16:colId xmlns:a16="http://schemas.microsoft.com/office/drawing/2014/main" val="3642095629"/>
                    </a:ext>
                  </a:extLst>
                </a:gridCol>
                <a:gridCol w="1280160">
                  <a:extLst>
                    <a:ext uri="{9D8B030D-6E8A-4147-A177-3AD203B41FA5}">
                      <a16:colId xmlns:a16="http://schemas.microsoft.com/office/drawing/2014/main" val="1177622982"/>
                    </a:ext>
                  </a:extLst>
                </a:gridCol>
              </a:tblGrid>
              <a:tr h="731902">
                <a:tc>
                  <a:txBody>
                    <a:bodyPr/>
                    <a:lstStyle/>
                    <a:p>
                      <a:pPr algn="ctr"/>
                      <a:r>
                        <a:rPr lang="en-IN" sz="2200" dirty="0" err="1">
                          <a:latin typeface="Times New Roman" panose="02020603050405020304" pitchFamily="18" charset="0"/>
                          <a:cs typeface="Times New Roman" panose="02020603050405020304" pitchFamily="18" charset="0"/>
                        </a:rPr>
                        <a:t>S.No</a:t>
                      </a:r>
                      <a:r>
                        <a:rPr lang="en-IN" sz="2200" dirty="0">
                          <a:latin typeface="Times New Roman" panose="02020603050405020304" pitchFamily="18" charset="0"/>
                          <a:cs typeface="Times New Roman" panose="02020603050405020304" pitchFamily="18" charset="0"/>
                        </a:rPr>
                        <a:t>.</a:t>
                      </a:r>
                    </a:p>
                  </a:txBody>
                  <a:tcPr/>
                </a:tc>
                <a:tc>
                  <a:txBody>
                    <a:bodyPr/>
                    <a:lstStyle/>
                    <a:p>
                      <a:pPr algn="ctr"/>
                      <a:r>
                        <a:rPr lang="en-IN" sz="2200" dirty="0">
                          <a:latin typeface="Times New Roman" panose="02020603050405020304" pitchFamily="18" charset="0"/>
                          <a:cs typeface="Times New Roman" panose="02020603050405020304" pitchFamily="18" charset="0"/>
                        </a:rPr>
                        <a:t>Topic</a:t>
                      </a:r>
                    </a:p>
                  </a:txBody>
                  <a:tcPr/>
                </a:tc>
                <a:tc>
                  <a:txBody>
                    <a:bodyPr/>
                    <a:lstStyle/>
                    <a:p>
                      <a:pPr algn="ctr"/>
                      <a:r>
                        <a:rPr lang="en-IN" sz="2200" dirty="0">
                          <a:latin typeface="Times New Roman" panose="02020603050405020304" pitchFamily="18" charset="0"/>
                          <a:cs typeface="Times New Roman" panose="02020603050405020304" pitchFamily="18" charset="0"/>
                        </a:rPr>
                        <a:t>Course Outcome</a:t>
                      </a:r>
                    </a:p>
                  </a:txBody>
                  <a:tcPr/>
                </a:tc>
                <a:extLst>
                  <a:ext uri="{0D108BD9-81ED-4DB2-BD59-A6C34878D82A}">
                    <a16:rowId xmlns:a16="http://schemas.microsoft.com/office/drawing/2014/main" val="3645536359"/>
                  </a:ext>
                </a:extLst>
              </a:tr>
              <a:tr h="496330">
                <a:tc>
                  <a:txBody>
                    <a:bodyPr/>
                    <a:lstStyle/>
                    <a:p>
                      <a:pPr algn="ctr"/>
                      <a:r>
                        <a:rPr lang="en-IN" dirty="0">
                          <a:latin typeface="Times New Roman" panose="02020603050405020304" pitchFamily="18" charset="0"/>
                          <a:cs typeface="Times New Roman" panose="02020603050405020304" pitchFamily="18" charset="0"/>
                        </a:rPr>
                        <a:t>1</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200" dirty="0">
                          <a:latin typeface="Times New Roman" panose="02020603050405020304" pitchFamily="18" charset="0"/>
                          <a:cs typeface="Times New Roman" panose="02020603050405020304" pitchFamily="18" charset="0"/>
                        </a:rPr>
                        <a:t>The Seven Limbs of the State &amp; </a:t>
                      </a:r>
                      <a:r>
                        <a:rPr lang="en-IN" sz="2200" dirty="0">
                          <a:latin typeface="Times New Roman" panose="02020603050405020304" pitchFamily="18" charset="0"/>
                          <a:cs typeface="Times New Roman" panose="02020603050405020304" pitchFamily="18" charset="0"/>
                        </a:rPr>
                        <a:t>Society in Ancient India</a:t>
                      </a:r>
                    </a:p>
                    <a:p>
                      <a:pPr algn="just"/>
                      <a:endParaRPr lang="en-IN" sz="2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CO1</a:t>
                      </a:r>
                    </a:p>
                  </a:txBody>
                  <a:tcPr/>
                </a:tc>
                <a:extLst>
                  <a:ext uri="{0D108BD9-81ED-4DB2-BD59-A6C34878D82A}">
                    <a16:rowId xmlns:a16="http://schemas.microsoft.com/office/drawing/2014/main" val="3180589679"/>
                  </a:ext>
                </a:extLst>
              </a:tr>
              <a:tr h="496329">
                <a:tc>
                  <a:txBody>
                    <a:bodyPr/>
                    <a:lstStyle/>
                    <a:p>
                      <a:pPr algn="ctr"/>
                      <a:r>
                        <a:rPr lang="en-IN" dirty="0">
                          <a:latin typeface="Times New Roman" panose="02020603050405020304" pitchFamily="18" charset="0"/>
                          <a:cs typeface="Times New Roman" panose="02020603050405020304" pitchFamily="18" charset="0"/>
                        </a:rPr>
                        <a:t>2</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200" dirty="0">
                          <a:latin typeface="Times New Roman" panose="02020603050405020304" pitchFamily="18" charset="0"/>
                          <a:cs typeface="Times New Roman" panose="02020603050405020304" pitchFamily="18" charset="0"/>
                        </a:rPr>
                        <a:t>Purusārtha</a:t>
                      </a:r>
                      <a:r>
                        <a:rPr lang="en-IN" sz="2200" dirty="0">
                          <a:latin typeface="Times New Roman" panose="02020603050405020304" pitchFamily="18" charset="0"/>
                          <a:cs typeface="Times New Roman" panose="02020603050405020304" pitchFamily="18" charset="0"/>
                        </a:rPr>
                        <a:t> &amp; </a:t>
                      </a:r>
                      <a:r>
                        <a:rPr lang="en-US" sz="2200" dirty="0">
                          <a:latin typeface="Times New Roman" panose="02020603050405020304" pitchFamily="18" charset="0"/>
                          <a:cs typeface="Times New Roman" panose="02020603050405020304" pitchFamily="18" charset="0"/>
                        </a:rPr>
                        <a:t>Varnāshrama System</a:t>
                      </a:r>
                      <a:endParaRPr lang="en-IN" sz="2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CO1</a:t>
                      </a:r>
                    </a:p>
                  </a:txBody>
                  <a:tcPr/>
                </a:tc>
                <a:extLst>
                  <a:ext uri="{0D108BD9-81ED-4DB2-BD59-A6C34878D82A}">
                    <a16:rowId xmlns:a16="http://schemas.microsoft.com/office/drawing/2014/main" val="3217782616"/>
                  </a:ext>
                </a:extLst>
              </a:tr>
              <a:tr h="567233">
                <a:tc>
                  <a:txBody>
                    <a:bodyPr/>
                    <a:lstStyle/>
                    <a:p>
                      <a:pPr algn="ctr"/>
                      <a:r>
                        <a:rPr lang="en-IN" dirty="0">
                          <a:latin typeface="Times New Roman" panose="02020603050405020304" pitchFamily="18" charset="0"/>
                          <a:cs typeface="Times New Roman" panose="02020603050405020304" pitchFamily="18" charset="0"/>
                        </a:rPr>
                        <a:t>3</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200" dirty="0">
                          <a:latin typeface="Times New Roman" panose="02020603050405020304" pitchFamily="18" charset="0"/>
                          <a:cs typeface="Times New Roman" panose="02020603050405020304" pitchFamily="18" charset="0"/>
                        </a:rPr>
                        <a:t> Āshrama or the Stages of Life &amp; </a:t>
                      </a:r>
                      <a:r>
                        <a:rPr lang="en-IN" sz="2200" dirty="0">
                          <a:latin typeface="Times New Roman" panose="02020603050405020304" pitchFamily="18" charset="0"/>
                          <a:cs typeface="Times New Roman" panose="02020603050405020304" pitchFamily="18" charset="0"/>
                        </a:rPr>
                        <a:t>Marriage</a:t>
                      </a:r>
                    </a:p>
                    <a:p>
                      <a:pPr algn="just"/>
                      <a:endParaRPr lang="en-IN" sz="2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CO1</a:t>
                      </a:r>
                    </a:p>
                  </a:txBody>
                  <a:tcPr/>
                </a:tc>
                <a:extLst>
                  <a:ext uri="{0D108BD9-81ED-4DB2-BD59-A6C34878D82A}">
                    <a16:rowId xmlns:a16="http://schemas.microsoft.com/office/drawing/2014/main" val="2764179287"/>
                  </a:ext>
                </a:extLst>
              </a:tr>
            </a:tbl>
          </a:graphicData>
        </a:graphic>
      </p:graphicFrame>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2"/>
            <a:ext cx="1295400" cy="831949"/>
          </a:xfrm>
          <a:prstGeom prst="rect">
            <a:avLst/>
          </a:prstGeom>
        </p:spPr>
      </p:pic>
    </p:spTree>
    <p:extLst>
      <p:ext uri="{BB962C8B-B14F-4D97-AF65-F5344CB8AC3E}">
        <p14:creationId xmlns:p14="http://schemas.microsoft.com/office/powerpoint/2010/main" val="36902031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2016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Kautilya enumerated seven prakritis or essential organs of the state. They are as follow:</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(i)  </a:t>
            </a:r>
            <a:r>
              <a:rPr lang="en-US" sz="2200" b="1" i="1" dirty="0">
                <a:latin typeface="Times New Roman" panose="02020603050405020304" pitchFamily="18" charset="0"/>
                <a:cs typeface="Times New Roman" panose="02020603050405020304" pitchFamily="18" charset="0"/>
              </a:rPr>
              <a:t>Swami</a:t>
            </a:r>
            <a:r>
              <a:rPr lang="en-US" sz="2200" dirty="0">
                <a:latin typeface="Times New Roman" panose="02020603050405020304" pitchFamily="18" charset="0"/>
                <a:cs typeface="Times New Roman" panose="02020603050405020304" pitchFamily="18" charset="0"/>
              </a:rPr>
              <a:t> (The Ruler or The King)    </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(ii) </a:t>
            </a:r>
            <a:r>
              <a:rPr lang="en-US" sz="2200" b="1" i="1" dirty="0">
                <a:latin typeface="Times New Roman" panose="02020603050405020304" pitchFamily="18" charset="0"/>
                <a:cs typeface="Times New Roman" panose="02020603050405020304" pitchFamily="18" charset="0"/>
              </a:rPr>
              <a:t>Amatya</a:t>
            </a:r>
            <a:r>
              <a:rPr lang="en-US" sz="2200" dirty="0">
                <a:latin typeface="Times New Roman" panose="02020603050405020304" pitchFamily="18" charset="0"/>
                <a:cs typeface="Times New Roman" panose="02020603050405020304" pitchFamily="18" charset="0"/>
              </a:rPr>
              <a:t> (The Minister)    </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(iii) </a:t>
            </a:r>
            <a:r>
              <a:rPr lang="en-US" sz="2200" b="1" i="1" dirty="0">
                <a:latin typeface="Times New Roman" panose="02020603050405020304" pitchFamily="18" charset="0"/>
                <a:cs typeface="Times New Roman" panose="02020603050405020304" pitchFamily="18" charset="0"/>
              </a:rPr>
              <a:t>Janapada</a:t>
            </a:r>
            <a:r>
              <a:rPr lang="en-US" sz="2200" dirty="0">
                <a:latin typeface="Times New Roman" panose="02020603050405020304" pitchFamily="18" charset="0"/>
                <a:cs typeface="Times New Roman" panose="02020603050405020304" pitchFamily="18" charset="0"/>
              </a:rPr>
              <a:t> (The Population) </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(iv) </a:t>
            </a:r>
            <a:r>
              <a:rPr lang="en-US" sz="2200" b="1" i="1" dirty="0">
                <a:latin typeface="Times New Roman" panose="02020603050405020304" pitchFamily="18" charset="0"/>
                <a:cs typeface="Times New Roman" panose="02020603050405020304" pitchFamily="18" charset="0"/>
              </a:rPr>
              <a:t>Durga </a:t>
            </a:r>
            <a:r>
              <a:rPr lang="en-US" sz="2200" dirty="0">
                <a:latin typeface="Times New Roman" panose="02020603050405020304" pitchFamily="18" charset="0"/>
                <a:cs typeface="Times New Roman" panose="02020603050405020304" pitchFamily="18" charset="0"/>
              </a:rPr>
              <a:t>(The Fortified Capital)</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(v) </a:t>
            </a:r>
            <a:r>
              <a:rPr lang="en-US" sz="2200" b="1" i="1" dirty="0">
                <a:latin typeface="Times New Roman" panose="02020603050405020304" pitchFamily="18" charset="0"/>
                <a:cs typeface="Times New Roman" panose="02020603050405020304" pitchFamily="18" charset="0"/>
              </a:rPr>
              <a:t>Kosha</a:t>
            </a:r>
            <a:r>
              <a:rPr lang="en-US" sz="2200" dirty="0">
                <a:latin typeface="Times New Roman" panose="02020603050405020304" pitchFamily="18" charset="0"/>
                <a:cs typeface="Times New Roman" panose="02020603050405020304" pitchFamily="18" charset="0"/>
              </a:rPr>
              <a:t> (The Treasury)</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(vi) </a:t>
            </a:r>
            <a:r>
              <a:rPr lang="en-US" sz="2200" b="1" i="1" dirty="0">
                <a:latin typeface="Times New Roman" panose="02020603050405020304" pitchFamily="18" charset="0"/>
                <a:cs typeface="Times New Roman" panose="02020603050405020304" pitchFamily="18" charset="0"/>
              </a:rPr>
              <a:t>Danda</a:t>
            </a:r>
            <a:r>
              <a:rPr lang="en-US" sz="2200" dirty="0">
                <a:latin typeface="Times New Roman" panose="02020603050405020304" pitchFamily="18" charset="0"/>
                <a:cs typeface="Times New Roman" panose="02020603050405020304" pitchFamily="18" charset="0"/>
              </a:rPr>
              <a:t> (The Army)</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(vii) </a:t>
            </a:r>
            <a:r>
              <a:rPr lang="en-US" sz="2200" b="1" i="1" dirty="0">
                <a:latin typeface="Times New Roman" panose="02020603050405020304" pitchFamily="18" charset="0"/>
                <a:cs typeface="Times New Roman" panose="02020603050405020304" pitchFamily="18" charset="0"/>
              </a:rPr>
              <a:t>Mitra</a:t>
            </a:r>
            <a:r>
              <a:rPr lang="en-US" sz="2200" dirty="0">
                <a:latin typeface="Times New Roman" panose="02020603050405020304" pitchFamily="18" charset="0"/>
                <a:cs typeface="Times New Roman" panose="02020603050405020304" pitchFamily="18" charset="0"/>
              </a:rPr>
              <a:t> (Ally and Friend) </a:t>
            </a:r>
          </a:p>
        </p:txBody>
      </p:sp>
      <p:sp>
        <p:nvSpPr>
          <p:cNvPr id="4" name="Date Placeholder 3"/>
          <p:cNvSpPr>
            <a:spLocks noGrp="1"/>
          </p:cNvSpPr>
          <p:nvPr>
            <p:ph type="dt" sz="half" idx="10"/>
          </p:nvPr>
        </p:nvSpPr>
        <p:spPr/>
        <p:txBody>
          <a:bodyPr/>
          <a:lstStyle/>
          <a:p>
            <a:fld id="{E757267A-6A3F-422D-9F07-FAFE20CD4E5B}"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dirty="0"/>
          </a:p>
        </p:txBody>
      </p:sp>
      <p:sp>
        <p:nvSpPr>
          <p:cNvPr id="7" name="Title 1"/>
          <p:cNvSpPr txBox="1">
            <a:spLocks/>
          </p:cNvSpPr>
          <p:nvPr/>
        </p:nvSpPr>
        <p:spPr>
          <a:xfrm>
            <a:off x="1346202" y="1807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The Seven Limbs of the State(CO1)</a:t>
            </a:r>
          </a:p>
        </p:txBody>
      </p:sp>
      <p:pic>
        <p:nvPicPr>
          <p:cNvPr id="8" name="Picture 7">
            <a:extLst>
              <a:ext uri="{FF2B5EF4-FFF2-40B4-BE49-F238E27FC236}">
                <a16:creationId xmlns:a16="http://schemas.microsoft.com/office/drawing/2014/main" id="{75369F9C-18E3-4D99-90A1-50CCD46D3D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0600" y="1600200"/>
            <a:ext cx="4043681" cy="44958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11193852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20165"/>
          </a:xfrm>
        </p:spPr>
        <p:txBody>
          <a:bodyPr>
            <a:noAutofit/>
          </a:bodyPr>
          <a:lstStyle/>
          <a:p>
            <a:pPr algn="just">
              <a:lnSpc>
                <a:spcPct val="150000"/>
              </a:lnSpc>
            </a:pPr>
            <a:r>
              <a:rPr lang="en-US" sz="2200" b="1" i="1" dirty="0">
                <a:latin typeface="Times New Roman" panose="02020603050405020304" pitchFamily="18" charset="0"/>
                <a:cs typeface="Times New Roman" panose="02020603050405020304" pitchFamily="18" charset="0"/>
              </a:rPr>
              <a:t>Swami(The Ruler)</a:t>
            </a:r>
            <a:r>
              <a:rPr lang="en-US" sz="2200" dirty="0">
                <a:latin typeface="Times New Roman" panose="02020603050405020304" pitchFamily="18" charset="0"/>
                <a:cs typeface="Times New Roman" panose="02020603050405020304" pitchFamily="18" charset="0"/>
              </a:rPr>
              <a:t> :- It is the first and the most important element. Swami means the monarch. </a:t>
            </a:r>
          </a:p>
          <a:p>
            <a:pPr algn="just">
              <a:lnSpc>
                <a:spcPct val="150000"/>
              </a:lnSpc>
            </a:pPr>
            <a:r>
              <a:rPr lang="en-US" sz="2200" dirty="0">
                <a:latin typeface="Times New Roman" panose="02020603050405020304" pitchFamily="18" charset="0"/>
                <a:cs typeface="Times New Roman" panose="02020603050405020304" pitchFamily="18" charset="0"/>
              </a:rPr>
              <a:t>He should be a native of the soil and born in a noble family. He should be brave and well learned. He makes all the important appointments and supervises the government. He has to be virtuous and should treat his subjects like his own children. </a:t>
            </a:r>
          </a:p>
          <a:p>
            <a:pPr algn="just">
              <a:lnSpc>
                <a:spcPct val="150000"/>
              </a:lnSpc>
            </a:pPr>
            <a:r>
              <a:rPr lang="en-US" sz="2200" dirty="0">
                <a:latin typeface="Times New Roman" panose="02020603050405020304" pitchFamily="18" charset="0"/>
                <a:cs typeface="Times New Roman" panose="02020603050405020304" pitchFamily="18" charset="0"/>
              </a:rPr>
              <a:t>Kautilya has given extensive powers to the monarch but those powers are meant for the welfare of them subjects. In the welfare and happiness of his subjects, lies his own happiness.</a:t>
            </a:r>
          </a:p>
        </p:txBody>
      </p:sp>
      <p:sp>
        <p:nvSpPr>
          <p:cNvPr id="4" name="Date Placeholder 3"/>
          <p:cNvSpPr>
            <a:spLocks noGrp="1"/>
          </p:cNvSpPr>
          <p:nvPr>
            <p:ph type="dt" sz="half" idx="10"/>
          </p:nvPr>
        </p:nvSpPr>
        <p:spPr/>
        <p:txBody>
          <a:bodyPr/>
          <a:lstStyle/>
          <a:p>
            <a:fld id="{0CFCB9C6-42DE-4C34-9E51-EE382BFD4E94}"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dirty="0"/>
          </a:p>
        </p:txBody>
      </p:sp>
      <p:sp>
        <p:nvSpPr>
          <p:cNvPr id="7" name="Title 1"/>
          <p:cNvSpPr txBox="1">
            <a:spLocks/>
          </p:cNvSpPr>
          <p:nvPr/>
        </p:nvSpPr>
        <p:spPr>
          <a:xfrm>
            <a:off x="1346202" y="1807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The Seven Limbs of the State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9645738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20165"/>
          </a:xfrm>
        </p:spPr>
        <p:txBody>
          <a:bodyPr>
            <a:noAutofit/>
          </a:bodyPr>
          <a:lstStyle/>
          <a:p>
            <a:pPr algn="just">
              <a:lnSpc>
                <a:spcPct val="150000"/>
              </a:lnSpc>
            </a:pPr>
            <a:r>
              <a:rPr lang="en-US" sz="2200" b="1" i="1" dirty="0">
                <a:latin typeface="Times New Roman" panose="02020603050405020304" pitchFamily="18" charset="0"/>
                <a:cs typeface="Times New Roman" panose="02020603050405020304" pitchFamily="18" charset="0"/>
              </a:rPr>
              <a:t>Amatya (The Minister) </a:t>
            </a:r>
            <a:r>
              <a:rPr lang="en-US" sz="2200" b="1" dirty="0">
                <a:latin typeface="Times New Roman" panose="02020603050405020304" pitchFamily="18" charset="0"/>
                <a:cs typeface="Times New Roman" panose="02020603050405020304" pitchFamily="18" charset="0"/>
              </a:rPr>
              <a:t>:-</a:t>
            </a:r>
            <a:r>
              <a:rPr lang="en-US" sz="2200" b="1" i="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It refers to the council of ministers as well as the supporting officials and subordinate staffs. They are meant for assisting the monarch in day to day affairs of the state. </a:t>
            </a:r>
          </a:p>
          <a:p>
            <a:pPr algn="just">
              <a:lnSpc>
                <a:spcPct val="150000"/>
              </a:lnSpc>
            </a:pPr>
            <a:r>
              <a:rPr lang="en-US" sz="2200" dirty="0">
                <a:latin typeface="Times New Roman" panose="02020603050405020304" pitchFamily="18" charset="0"/>
                <a:cs typeface="Times New Roman" panose="02020603050405020304" pitchFamily="18" charset="0"/>
              </a:rPr>
              <a:t>Amatya gives suggestions to king, collects taxes, develops new villages and cities, ensures defense of the state and all other tasks as assigned by the king.</a:t>
            </a:r>
          </a:p>
          <a:p>
            <a:pPr algn="just">
              <a:lnSpc>
                <a:spcPct val="150000"/>
              </a:lnSpc>
            </a:pPr>
            <a:r>
              <a:rPr lang="en-US" sz="2200" b="1" i="1" dirty="0">
                <a:latin typeface="Times New Roman" panose="02020603050405020304" pitchFamily="18" charset="0"/>
                <a:cs typeface="Times New Roman" panose="02020603050405020304" pitchFamily="18" charset="0"/>
              </a:rPr>
              <a:t>Janpada (The Population)</a:t>
            </a:r>
            <a:r>
              <a:rPr lang="en-US" sz="2200" dirty="0">
                <a:latin typeface="Times New Roman" panose="02020603050405020304" pitchFamily="18" charset="0"/>
                <a:cs typeface="Times New Roman" panose="02020603050405020304" pitchFamily="18" charset="0"/>
              </a:rPr>
              <a:t>:- It refers to territory and people of the state. The territory of the state should be fertile and should have abundance of forest, rivers, mountains, minerals, wild life etc. It should have good climate. </a:t>
            </a:r>
          </a:p>
        </p:txBody>
      </p:sp>
      <p:sp>
        <p:nvSpPr>
          <p:cNvPr id="4" name="Date Placeholder 3"/>
          <p:cNvSpPr>
            <a:spLocks noGrp="1"/>
          </p:cNvSpPr>
          <p:nvPr>
            <p:ph type="dt" sz="half" idx="10"/>
          </p:nvPr>
        </p:nvSpPr>
        <p:spPr/>
        <p:txBody>
          <a:bodyPr/>
          <a:lstStyle/>
          <a:p>
            <a:fld id="{F314B537-5C80-4A0F-8C03-354FA7674AB0}"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The Seven Limbs of the State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5505344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2016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People should be loyal to their king, hard working, disciplined, religious, ready to fight for their motherland, should pay taxes regularly and happily.</a:t>
            </a:r>
          </a:p>
          <a:p>
            <a:pPr algn="just">
              <a:lnSpc>
                <a:spcPct val="150000"/>
              </a:lnSpc>
            </a:pPr>
            <a:r>
              <a:rPr lang="en-US" sz="2200" b="1" i="1" dirty="0">
                <a:latin typeface="Times New Roman" panose="02020603050405020304" pitchFamily="18" charset="0"/>
                <a:cs typeface="Times New Roman" panose="02020603050405020304" pitchFamily="18" charset="0"/>
              </a:rPr>
              <a:t>Durga (The Fortified Capital) </a:t>
            </a:r>
            <a:r>
              <a:rPr lang="en-US" sz="2200" dirty="0">
                <a:latin typeface="Times New Roman" panose="02020603050405020304" pitchFamily="18" charset="0"/>
                <a:cs typeface="Times New Roman" panose="02020603050405020304" pitchFamily="18" charset="0"/>
              </a:rPr>
              <a:t>:-It refers to forts. The state should have sufficient number of forts across its territory at strategic locations for ensuring defense against foreign invasions. </a:t>
            </a:r>
          </a:p>
          <a:p>
            <a:pPr algn="just">
              <a:lnSpc>
                <a:spcPct val="150000"/>
              </a:lnSpc>
            </a:pPr>
            <a:r>
              <a:rPr lang="en-US" sz="2200" dirty="0">
                <a:latin typeface="Times New Roman" panose="02020603050405020304" pitchFamily="18" charset="0"/>
                <a:cs typeface="Times New Roman" panose="02020603050405020304" pitchFamily="18" charset="0"/>
              </a:rPr>
              <a:t>Forts should be built near hills/mountains, deserts, dense forests and big water bodies. They garrison soldiers, store food grains for emergency and also serve as a hideout for the king when his life in danger.</a:t>
            </a:r>
          </a:p>
        </p:txBody>
      </p:sp>
      <p:sp>
        <p:nvSpPr>
          <p:cNvPr id="4" name="Date Placeholder 3"/>
          <p:cNvSpPr>
            <a:spLocks noGrp="1"/>
          </p:cNvSpPr>
          <p:nvPr>
            <p:ph type="dt" sz="half" idx="10"/>
          </p:nvPr>
        </p:nvSpPr>
        <p:spPr/>
        <p:txBody>
          <a:bodyPr/>
          <a:lstStyle/>
          <a:p>
            <a:fld id="{A7CB6096-9A33-4925-A1EE-AABEB899DBD2}"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dirty="0"/>
          </a:p>
        </p:txBody>
      </p:sp>
      <p:sp>
        <p:nvSpPr>
          <p:cNvPr id="7" name="Title 1"/>
          <p:cNvSpPr txBox="1">
            <a:spLocks/>
          </p:cNvSpPr>
          <p:nvPr/>
        </p:nvSpPr>
        <p:spPr>
          <a:xfrm>
            <a:off x="1346202" y="1807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The Seven Limbs of the State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9414952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20165"/>
          </a:xfrm>
        </p:spPr>
        <p:txBody>
          <a:bodyPr>
            <a:noAutofit/>
          </a:bodyPr>
          <a:lstStyle/>
          <a:p>
            <a:pPr algn="just">
              <a:lnSpc>
                <a:spcPct val="150000"/>
              </a:lnSpc>
            </a:pPr>
            <a:r>
              <a:rPr lang="en-US" sz="2200" b="1" i="1" dirty="0">
                <a:latin typeface="Times New Roman" panose="02020603050405020304" pitchFamily="18" charset="0"/>
                <a:cs typeface="Times New Roman" panose="02020603050405020304" pitchFamily="18" charset="0"/>
              </a:rPr>
              <a:t>Kosha(The Treasury)</a:t>
            </a:r>
            <a:r>
              <a:rPr lang="en-US" sz="2200" dirty="0">
                <a:latin typeface="Times New Roman" panose="02020603050405020304" pitchFamily="18" charset="0"/>
                <a:cs typeface="Times New Roman" panose="02020603050405020304" pitchFamily="18" charset="0"/>
              </a:rPr>
              <a:t> :- This means treasury of the state. Finance is life blood of any state without which it is almost impossible to run it. Money is needed for paying salaries, building new infrastructure, etc. </a:t>
            </a:r>
          </a:p>
          <a:p>
            <a:pPr algn="just">
              <a:lnSpc>
                <a:spcPct val="150000"/>
              </a:lnSpc>
            </a:pPr>
            <a:r>
              <a:rPr lang="en-US" sz="2200" dirty="0">
                <a:latin typeface="Times New Roman" panose="02020603050405020304" pitchFamily="18" charset="0"/>
                <a:cs typeface="Times New Roman" panose="02020603050405020304" pitchFamily="18" charset="0"/>
              </a:rPr>
              <a:t>The treasury should be full of money and valuable metals and gems. </a:t>
            </a:r>
          </a:p>
          <a:p>
            <a:pPr algn="just">
              <a:lnSpc>
                <a:spcPct val="150000"/>
              </a:lnSpc>
            </a:pPr>
            <a:r>
              <a:rPr lang="en-US" sz="2200" dirty="0">
                <a:latin typeface="Times New Roman" panose="02020603050405020304" pitchFamily="18" charset="0"/>
                <a:cs typeface="Times New Roman" panose="02020603050405020304" pitchFamily="18" charset="0"/>
              </a:rPr>
              <a:t>It can be increased through taxation and plundering enemy states in war.</a:t>
            </a:r>
          </a:p>
          <a:p>
            <a:pPr algn="just">
              <a:lnSpc>
                <a:spcPct val="150000"/>
              </a:lnSpc>
            </a:pPr>
            <a:r>
              <a:rPr lang="en-US" sz="2200" b="1" i="1" dirty="0">
                <a:latin typeface="Times New Roman" panose="02020603050405020304" pitchFamily="18" charset="0"/>
                <a:cs typeface="Times New Roman" panose="02020603050405020304" pitchFamily="18" charset="0"/>
              </a:rPr>
              <a:t>Danda(The Army)</a:t>
            </a:r>
            <a:r>
              <a:rPr lang="en-US" sz="2200" dirty="0">
                <a:latin typeface="Times New Roman" panose="02020603050405020304" pitchFamily="18" charset="0"/>
                <a:cs typeface="Times New Roman" panose="02020603050405020304" pitchFamily="18" charset="0"/>
              </a:rPr>
              <a:t> :- It refers to military. The  state should have a regular, large, disciplined and well trained military. It is crucial for the security of the state. </a:t>
            </a:r>
          </a:p>
          <a:p>
            <a:pPr algn="just">
              <a:lnSpc>
                <a:spcPct val="150000"/>
              </a:lnSpc>
            </a:pPr>
            <a:r>
              <a:rPr lang="en-US" sz="2200" dirty="0">
                <a:latin typeface="Times New Roman" panose="02020603050405020304" pitchFamily="18" charset="0"/>
                <a:cs typeface="Times New Roman" panose="02020603050405020304" pitchFamily="18" charset="0"/>
              </a:rPr>
              <a:t>The soldiers should be recruited from those families which are traditionally associated with military.</a:t>
            </a:r>
          </a:p>
        </p:txBody>
      </p:sp>
      <p:sp>
        <p:nvSpPr>
          <p:cNvPr id="4" name="Date Placeholder 3"/>
          <p:cNvSpPr>
            <a:spLocks noGrp="1"/>
          </p:cNvSpPr>
          <p:nvPr>
            <p:ph type="dt" sz="half" idx="10"/>
          </p:nvPr>
        </p:nvSpPr>
        <p:spPr/>
        <p:txBody>
          <a:bodyPr/>
          <a:lstStyle/>
          <a:p>
            <a:fld id="{9C8520CF-695F-480B-81B0-BDF46A3BDA02}"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The Seven Limbs of the State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8717724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2016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The soldiers should paid well and their families should be taken care of in most suitable way. Proper training and equipment should be made available. Well fed and well trained soldiers can win any battle. </a:t>
            </a:r>
          </a:p>
          <a:p>
            <a:pPr algn="just">
              <a:lnSpc>
                <a:spcPct val="150000"/>
              </a:lnSpc>
            </a:pPr>
            <a:r>
              <a:rPr lang="en-US" sz="2200" dirty="0">
                <a:latin typeface="Times New Roman" panose="02020603050405020304" pitchFamily="18" charset="0"/>
                <a:cs typeface="Times New Roman" panose="02020603050405020304" pitchFamily="18" charset="0"/>
              </a:rPr>
              <a:t>The king should take care of the soldiers and the soldiers will be ready to sacrifice even their life for him.</a:t>
            </a:r>
          </a:p>
          <a:p>
            <a:pPr algn="just">
              <a:lnSpc>
                <a:spcPct val="150000"/>
              </a:lnSpc>
            </a:pPr>
            <a:r>
              <a:rPr lang="en-US" sz="2200" b="1" i="1" dirty="0">
                <a:latin typeface="Times New Roman" panose="02020603050405020304" pitchFamily="18" charset="0"/>
                <a:cs typeface="Times New Roman" panose="02020603050405020304" pitchFamily="18" charset="0"/>
              </a:rPr>
              <a:t>Mitra (Ally and Friend) </a:t>
            </a:r>
            <a:r>
              <a:rPr lang="en-US" sz="2200" dirty="0">
                <a:latin typeface="Times New Roman" panose="02020603050405020304" pitchFamily="18" charset="0"/>
                <a:cs typeface="Times New Roman" panose="02020603050405020304" pitchFamily="18" charset="0"/>
              </a:rPr>
              <a:t>:- It refers to friends of the king. The monarch should maintain friendly relationship with traditional friends of his forefathers. He should also make new friendships. </a:t>
            </a:r>
          </a:p>
          <a:p>
            <a:pPr algn="just">
              <a:lnSpc>
                <a:spcPct val="150000"/>
              </a:lnSpc>
            </a:pPr>
            <a:r>
              <a:rPr lang="en-US" sz="2200" dirty="0">
                <a:latin typeface="Times New Roman" panose="02020603050405020304" pitchFamily="18" charset="0"/>
                <a:cs typeface="Times New Roman" panose="02020603050405020304" pitchFamily="18" charset="0"/>
              </a:rPr>
              <a:t>He should send gifts and other pleasantries for his friends. They should be helped in times of emergency. </a:t>
            </a:r>
          </a:p>
        </p:txBody>
      </p:sp>
      <p:sp>
        <p:nvSpPr>
          <p:cNvPr id="4" name="Date Placeholder 3"/>
          <p:cNvSpPr>
            <a:spLocks noGrp="1"/>
          </p:cNvSpPr>
          <p:nvPr>
            <p:ph type="dt" sz="half" idx="10"/>
          </p:nvPr>
        </p:nvSpPr>
        <p:spPr/>
        <p:txBody>
          <a:bodyPr/>
          <a:lstStyle/>
          <a:p>
            <a:fld id="{698FCBF3-0228-4B18-85E6-4A103B9602D8}"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The Seven Limbs of the State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9730663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704079"/>
            <a:ext cx="8610600" cy="5652270"/>
          </a:xfrm>
        </p:spPr>
        <p:txBody>
          <a:bodyPr>
            <a:noAutofit/>
          </a:bodyPr>
          <a:lstStyle/>
          <a:p>
            <a:pPr marL="0" indent="0" algn="ctr">
              <a:buNone/>
            </a:pPr>
            <a:r>
              <a:rPr lang="en-US" sz="2200" b="1" dirty="0">
                <a:latin typeface="Times New Roman" panose="02020603050405020304" pitchFamily="18" charset="0"/>
                <a:cs typeface="Times New Roman" panose="02020603050405020304" pitchFamily="18" charset="0"/>
              </a:rPr>
              <a:t>The Six methods of Foreign Policy </a:t>
            </a:r>
          </a:p>
          <a:p>
            <a:pPr marL="0" indent="0" algn="ctr">
              <a:buNone/>
            </a:pPr>
            <a:r>
              <a:rPr lang="en-US" sz="2200" b="1" dirty="0">
                <a:latin typeface="Times New Roman" panose="02020603050405020304" pitchFamily="18" charset="0"/>
                <a:cs typeface="Times New Roman" panose="02020603050405020304" pitchFamily="18" charset="0"/>
              </a:rPr>
              <a:t>(According to Arthasastra of Kauṭilya)</a:t>
            </a:r>
          </a:p>
          <a:p>
            <a:pPr marL="0" indent="0" algn="ctr">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98FCBF3-0228-4B18-85E6-4A103B9602D8}"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dirty="0"/>
          </a:p>
        </p:txBody>
      </p:sp>
      <p:sp>
        <p:nvSpPr>
          <p:cNvPr id="7" name="Title 1"/>
          <p:cNvSpPr txBox="1">
            <a:spLocks/>
          </p:cNvSpPr>
          <p:nvPr/>
        </p:nvSpPr>
        <p:spPr>
          <a:xfrm>
            <a:off x="1346202" y="28235"/>
            <a:ext cx="7797798" cy="675844"/>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The Seven Limbs of the State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524000"/>
            <a:ext cx="8763000" cy="486537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249523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2016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They should be loyal. Friends add to the power of the state. They are also important from foreign trade view point.</a:t>
            </a:r>
          </a:p>
          <a:p>
            <a:pPr algn="just">
              <a:lnSpc>
                <a:spcPct val="150000"/>
              </a:lnSpc>
            </a:pPr>
            <a:r>
              <a:rPr lang="en-US" sz="2200" dirty="0">
                <a:latin typeface="Times New Roman" panose="02020603050405020304" pitchFamily="18" charset="0"/>
                <a:cs typeface="Times New Roman" panose="02020603050405020304" pitchFamily="18" charset="0"/>
              </a:rPr>
              <a:t>These theory also known as “</a:t>
            </a:r>
            <a:r>
              <a:rPr lang="en-US" sz="2200" b="1" dirty="0">
                <a:latin typeface="Times New Roman" panose="02020603050405020304" pitchFamily="18" charset="0"/>
                <a:cs typeface="Times New Roman" panose="02020603050405020304" pitchFamily="18" charset="0"/>
              </a:rPr>
              <a:t>THE SAPTANGA THEORY: ELEMENTS OF STATE</a:t>
            </a:r>
            <a:r>
              <a:rPr lang="en-US" sz="2200" dirty="0">
                <a:latin typeface="Times New Roman" panose="02020603050405020304" pitchFamily="18" charset="0"/>
                <a:cs typeface="Times New Roman" panose="02020603050405020304" pitchFamily="18" charset="0"/>
              </a:rPr>
              <a:t>”. </a:t>
            </a:r>
          </a:p>
          <a:p>
            <a:pPr algn="just">
              <a:lnSpc>
                <a:spcPct val="150000"/>
              </a:lnSpc>
            </a:pPr>
            <a:r>
              <a:rPr lang="en-US" sz="2200" dirty="0">
                <a:latin typeface="Times New Roman" panose="02020603050405020304" pitchFamily="18" charset="0"/>
                <a:cs typeface="Times New Roman" panose="02020603050405020304" pitchFamily="18" charset="0"/>
              </a:rPr>
              <a:t>In Manusmriti, Manu deals with seven Prakritis of the state like king, the ministers, the capital, the realm, the treasure, the army and ally. </a:t>
            </a:r>
          </a:p>
          <a:p>
            <a:pPr algn="just">
              <a:lnSpc>
                <a:spcPct val="150000"/>
              </a:lnSpc>
            </a:pPr>
            <a:r>
              <a:rPr lang="en-US" sz="2200" dirty="0">
                <a:latin typeface="Times New Roman" panose="02020603050405020304" pitchFamily="18" charset="0"/>
                <a:cs typeface="Times New Roman" panose="02020603050405020304" pitchFamily="18" charset="0"/>
              </a:rPr>
              <a:t>But Kautilya in his Arthashastra put the same in a different order like the swami, the Amatyas, the Janapada, the Durgas, the Kosha, the Danda, the Mitra and the enemy. </a:t>
            </a:r>
          </a:p>
        </p:txBody>
      </p:sp>
      <p:sp>
        <p:nvSpPr>
          <p:cNvPr id="4" name="Date Placeholder 3"/>
          <p:cNvSpPr>
            <a:spLocks noGrp="1"/>
          </p:cNvSpPr>
          <p:nvPr>
            <p:ph type="dt" sz="half" idx="10"/>
          </p:nvPr>
        </p:nvSpPr>
        <p:spPr/>
        <p:txBody>
          <a:bodyPr/>
          <a:lstStyle/>
          <a:p>
            <a:fld id="{E682C588-C63C-4B94-8E22-F9CA53CEE168}"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dirty="0"/>
          </a:p>
        </p:txBody>
      </p:sp>
      <p:sp>
        <p:nvSpPr>
          <p:cNvPr id="7" name="Title 1"/>
          <p:cNvSpPr txBox="1">
            <a:spLocks/>
          </p:cNvSpPr>
          <p:nvPr/>
        </p:nvSpPr>
        <p:spPr>
          <a:xfrm>
            <a:off x="1346202" y="28234"/>
            <a:ext cx="7797798" cy="92491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The Seven Limbs of the State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4992955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91709"/>
            <a:ext cx="8686800" cy="5685292"/>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Society in ancient India had several distinguishing features. It was arranged in the form of four varnas.</a:t>
            </a:r>
          </a:p>
          <a:p>
            <a:pPr algn="just">
              <a:lnSpc>
                <a:spcPct val="150000"/>
              </a:lnSpc>
            </a:pPr>
            <a:r>
              <a:rPr lang="en-US" sz="2200" dirty="0">
                <a:latin typeface="Times New Roman" panose="02020603050405020304" pitchFamily="18" charset="0"/>
                <a:cs typeface="Times New Roman" panose="02020603050405020304" pitchFamily="18" charset="0"/>
              </a:rPr>
              <a:t>The life of individual was divided into four stages or āshramas. There were rules regarding marriage, family etc. </a:t>
            </a:r>
          </a:p>
          <a:p>
            <a:pPr algn="just">
              <a:lnSpc>
                <a:spcPct val="150000"/>
              </a:lnSpc>
            </a:pPr>
            <a:r>
              <a:rPr lang="en-US" sz="2200" dirty="0">
                <a:latin typeface="Times New Roman" panose="02020603050405020304" pitchFamily="18" charset="0"/>
                <a:cs typeface="Times New Roman" panose="02020603050405020304" pitchFamily="18" charset="0"/>
              </a:rPr>
              <a:t>The purpose of life was to attain four goals called purusārthas. </a:t>
            </a:r>
          </a:p>
          <a:p>
            <a:pPr algn="just">
              <a:lnSpc>
                <a:spcPct val="150000"/>
              </a:lnSpc>
            </a:pPr>
            <a:r>
              <a:rPr lang="en-US" sz="2200" dirty="0">
                <a:latin typeface="Times New Roman" panose="02020603050405020304" pitchFamily="18" charset="0"/>
                <a:cs typeface="Times New Roman" panose="02020603050405020304" pitchFamily="18" charset="0"/>
              </a:rPr>
              <a:t>These four purusārthas are —</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(a) dharma,    </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(b) artha, </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(c) kāma and </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(d) moksha.</a:t>
            </a:r>
          </a:p>
        </p:txBody>
      </p:sp>
      <p:sp>
        <p:nvSpPr>
          <p:cNvPr id="4" name="Date Placeholder 3"/>
          <p:cNvSpPr>
            <a:spLocks noGrp="1"/>
          </p:cNvSpPr>
          <p:nvPr>
            <p:ph type="dt" sz="half" idx="10"/>
          </p:nvPr>
        </p:nvSpPr>
        <p:spPr/>
        <p:txBody>
          <a:bodyPr/>
          <a:lstStyle/>
          <a:p>
            <a:fld id="{287FF04E-5066-4A6E-82C7-1D7E84F60C11}" type="datetime1">
              <a:rPr lang="en-US" smtClean="0"/>
              <a:t>1/27/2025</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smtClean="0"/>
              <a:t>Ms. Neha Singh    Essence of Indian Traditional Knowledge              Unit </a:t>
            </a:r>
            <a:r>
              <a:rPr lang="en-US" dirty="0"/>
              <a: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dirty="0"/>
          </a:p>
        </p:txBody>
      </p:sp>
      <p:sp>
        <p:nvSpPr>
          <p:cNvPr id="7" name="Title 1"/>
          <p:cNvSpPr txBox="1">
            <a:spLocks/>
          </p:cNvSpPr>
          <p:nvPr/>
        </p:nvSpPr>
        <p:spPr>
          <a:xfrm>
            <a:off x="1346202" y="28235"/>
            <a:ext cx="7797798" cy="69263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defRPr sz="280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Society in Ancient India (CO1)</a:t>
            </a:r>
          </a:p>
        </p:txBody>
      </p:sp>
      <p:pic>
        <p:nvPicPr>
          <p:cNvPr id="2" name="Picture 1">
            <a:extLst>
              <a:ext uri="{FF2B5EF4-FFF2-40B4-BE49-F238E27FC236}">
                <a16:creationId xmlns:a16="http://schemas.microsoft.com/office/drawing/2014/main" id="{E876025A-0070-4C36-B5FE-A1F95BE1C775}"/>
              </a:ext>
            </a:extLst>
          </p:cNvPr>
          <p:cNvPicPr>
            <a:picLocks noChangeAspect="1"/>
          </p:cNvPicPr>
          <p:nvPr/>
        </p:nvPicPr>
        <p:blipFill>
          <a:blip r:embed="rId3"/>
          <a:stretch>
            <a:fillRect/>
          </a:stretch>
        </p:blipFill>
        <p:spPr>
          <a:xfrm>
            <a:off x="4351020" y="3429001"/>
            <a:ext cx="3467100" cy="299626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252"/>
            <a:ext cx="1295400" cy="908147"/>
          </a:xfrm>
          <a:prstGeom prst="rect">
            <a:avLst/>
          </a:prstGeom>
        </p:spPr>
      </p:pic>
    </p:spTree>
    <p:extLst>
      <p:ext uri="{BB962C8B-B14F-4D97-AF65-F5344CB8AC3E}">
        <p14:creationId xmlns:p14="http://schemas.microsoft.com/office/powerpoint/2010/main" val="3172841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5270</TotalTime>
  <Words>12957</Words>
  <Application>Microsoft Office PowerPoint</Application>
  <PresentationFormat>On-screen Show (4:3)</PresentationFormat>
  <Paragraphs>1738</Paragraphs>
  <Slides>162</Slides>
  <Notes>87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162</vt:i4>
      </vt:variant>
    </vt:vector>
  </HeadingPairs>
  <TitlesOfParts>
    <vt:vector size="169" baseType="lpstr">
      <vt:lpstr>Arial</vt:lpstr>
      <vt:lpstr>Calibri</vt:lpstr>
      <vt:lpstr>新細明體</vt:lpstr>
      <vt:lpstr>Times New Roman</vt:lpstr>
      <vt:lpstr>Wingdings</vt:lpstr>
      <vt:lpstr>Office Theme</vt:lpstr>
      <vt:lpstr>1_Office Theme</vt:lpstr>
      <vt:lpstr>UNIT 1</vt:lpstr>
      <vt:lpstr>             Evaluation Scheme (EC-6th Semester)</vt:lpstr>
      <vt:lpstr>             Syllabus</vt:lpstr>
      <vt:lpstr>             Syllabus(Continue….)</vt:lpstr>
      <vt:lpstr>PowerPoint Presentation</vt:lpstr>
      <vt:lpstr>PowerPoint Presentation</vt:lpstr>
      <vt:lpstr>PowerPoint Presentation</vt:lpstr>
      <vt:lpstr>PowerPoint Presentation</vt:lpstr>
      <vt:lpstr>PowerPoint Presentation</vt:lpstr>
      <vt:lpstr>PowerPoint Presentation</vt:lpstr>
      <vt:lpstr>Program Outcomes</vt:lpstr>
      <vt:lpstr>Program Specific Outcomes</vt:lpstr>
      <vt:lpstr>PowerPoint Presentation</vt:lpstr>
      <vt:lpstr>Program Educational Objectives</vt:lpstr>
      <vt:lpstr>Result Analysis</vt:lpstr>
      <vt:lpstr>Question Paper Template</vt:lpstr>
      <vt:lpstr>Question Paper Template (Cont……)</vt:lpstr>
      <vt:lpstr>Question Paper Template (Cont……)</vt:lpstr>
      <vt:lpstr>Question Paper Template (Cont……)</vt:lpstr>
      <vt:lpstr>Question Paper Template (Cont……)</vt:lpstr>
      <vt:lpstr>Prerequisite and Recap</vt:lpstr>
      <vt:lpstr>Brief Introduction about the subject with Video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Glossary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Neha Singh</cp:lastModifiedBy>
  <cp:revision>1175</cp:revision>
  <dcterms:created xsi:type="dcterms:W3CDTF">2006-08-16T00:00:00Z</dcterms:created>
  <dcterms:modified xsi:type="dcterms:W3CDTF">2025-01-27T09:05:48Z</dcterms:modified>
</cp:coreProperties>
</file>